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  <p:sldId id="271" r:id="rId18"/>
    <p:sldId id="272" r:id="rId19"/>
    <p:sldId id="273" r:id="rId20"/>
    <p:sldId id="274" r:id="rId21"/>
    <p:sldId id="276" r:id="rId22"/>
  </p:sldIdLst>
  <p:sldSz cx="12192000" cy="6858000"/>
  <p:notesSz cx="6858000" cy="9144000"/>
  <p:custDataLst>
    <p:tags r:id="rId23"/>
  </p:custDataLst>
  <p:defaultTextStyle>
    <a:defPPr>
      <a:defRPr lang="tr-TR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 Adı • Kapak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ğ mavi panel"/>
          <p:cNvSpPr/>
          <p:nvPr/>
        </p:nvSpPr>
        <p:spPr>
          <a:xfrm>
            <a:off x="8334375" y="0"/>
            <a:ext cx="3857625" cy="6858000"/>
          </a:xfrm>
          <a:prstGeom prst="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3" name="Mercan vurgu"/>
          <p:cNvSpPr/>
          <p:nvPr/>
        </p:nvSpPr>
        <p:spPr>
          <a:xfrm>
            <a:off x="8334375" y="0"/>
            <a:ext cx="171450" cy="6858000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sp>
        <p:nvSpPr>
          <p:cNvPr id="4" name="Bilim ağı"/>
          <p:cNvSpPr/>
          <p:nvPr/>
        </p:nvSpPr>
        <p:spPr>
          <a:xfrm>
            <a:off x="8858250" y="3619500"/>
            <a:ext cx="914400" cy="800100"/>
          </a:xfrm>
          <a:prstGeom prst="hexagon">
            <a:avLst/>
          </a:prstGeom>
          <a:noFill/>
          <a:ln w="9525">
            <a:solidFill>
              <a:srgbClr val="8FA3FF"/>
            </a:solidFill>
          </a:ln>
        </p:spPr>
      </p:sp>
      <p:sp>
        <p:nvSpPr>
          <p:cNvPr id="5" name="Bilim ağı"/>
          <p:cNvSpPr/>
          <p:nvPr/>
        </p:nvSpPr>
        <p:spPr>
          <a:xfrm>
            <a:off x="9563100" y="4019550"/>
            <a:ext cx="914400" cy="800100"/>
          </a:xfrm>
          <a:prstGeom prst="hexagon">
            <a:avLst/>
          </a:prstGeom>
          <a:noFill/>
          <a:ln w="9525">
            <a:solidFill>
              <a:srgbClr val="8FA3FF"/>
            </a:solidFill>
          </a:ln>
        </p:spPr>
      </p:sp>
      <p:sp>
        <p:nvSpPr>
          <p:cNvPr id="6" name="Bilim ağı"/>
          <p:cNvSpPr/>
          <p:nvPr/>
        </p:nvSpPr>
        <p:spPr>
          <a:xfrm>
            <a:off x="8858250" y="4419600"/>
            <a:ext cx="914400" cy="800100"/>
          </a:xfrm>
          <a:prstGeom prst="hexagon">
            <a:avLst/>
          </a:prstGeom>
          <a:noFill/>
          <a:ln w="9525">
            <a:solidFill>
              <a:srgbClr val="8FA3FF"/>
            </a:solidFill>
          </a:ln>
        </p:spPr>
      </p:sp>
      <p:sp>
        <p:nvSpPr>
          <p:cNvPr id="7" name="Bilim ağı"/>
          <p:cNvSpPr/>
          <p:nvPr/>
        </p:nvSpPr>
        <p:spPr>
          <a:xfrm>
            <a:off x="10267950" y="3619500"/>
            <a:ext cx="914400" cy="800100"/>
          </a:xfrm>
          <a:prstGeom prst="hexagon">
            <a:avLst/>
          </a:prstGeom>
          <a:noFill/>
          <a:ln w="9525">
            <a:solidFill>
              <a:srgbClr val="8FA3FF"/>
            </a:solidFill>
          </a:ln>
        </p:spPr>
      </p:sp>
      <p:sp>
        <p:nvSpPr>
          <p:cNvPr id="8" name="Ağ düğümü"/>
          <p:cNvSpPr/>
          <p:nvPr/>
        </p:nvSpPr>
        <p:spPr>
          <a:xfrm>
            <a:off x="8858250" y="401955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sp>
        <p:nvSpPr>
          <p:cNvPr id="9" name="Ağ düğümü"/>
          <p:cNvSpPr/>
          <p:nvPr/>
        </p:nvSpPr>
        <p:spPr>
          <a:xfrm>
            <a:off x="9544050" y="361950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sp>
        <p:nvSpPr>
          <p:cNvPr id="10" name="Ağ düğümü"/>
          <p:cNvSpPr/>
          <p:nvPr/>
        </p:nvSpPr>
        <p:spPr>
          <a:xfrm>
            <a:off x="10248900" y="441960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sp>
        <p:nvSpPr>
          <p:cNvPr id="11" name="Ağ düğümü"/>
          <p:cNvSpPr/>
          <p:nvPr/>
        </p:nvSpPr>
        <p:spPr>
          <a:xfrm>
            <a:off x="10953750" y="401955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sp>
        <p:nvSpPr>
          <p:cNvPr id="12" name="Ağ düğümü"/>
          <p:cNvSpPr/>
          <p:nvPr/>
        </p:nvSpPr>
        <p:spPr>
          <a:xfrm>
            <a:off x="9544050" y="481965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pic>
        <p:nvPicPr>
          <p:cNvPr id="13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3875" y="381000"/>
            <a:ext cx="2857500" cy="641183"/>
          </a:xfrm>
          <a:prstGeom prst="rect">
            <a:avLst/>
          </a:prstGeom>
        </p:spPr>
      </p:pic>
      <p:sp>
        <p:nvSpPr>
          <p:cNvPr id="14" name="Üst etiket"/>
          <p:cNvSpPr txBox="1"/>
          <p:nvPr/>
        </p:nvSpPr>
        <p:spPr>
          <a:xfrm>
            <a:off x="523875" y="1543050"/>
            <a:ext cx="733425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875" b="1" dirty="0">
                <a:solidFill>
                  <a:srgbClr val="5271FF"/>
                </a:solidFill>
                <a:latin typeface="Aptos"/>
                <a:ea typeface="Aptos"/>
                <a:cs typeface="Aptos"/>
              </a:rPr>
              <a:t>Türkiye Ulusal STEM Eğitimi </a:t>
            </a:r>
            <a:r>
              <a:rPr lang="tr-TR" sz="1875" b="1" dirty="0" err="1">
                <a:solidFill>
                  <a:srgbClr val="5271FF"/>
                </a:solidFill>
                <a:latin typeface="Aptos"/>
                <a:ea typeface="Aptos"/>
                <a:cs typeface="Aptos"/>
              </a:rPr>
              <a:t>Çalıştayı</a:t>
            </a:r>
            <a:endParaRPr lang="tr-TR" sz="1875" dirty="0"/>
          </a:p>
        </p:txBody>
      </p:sp>
      <p:sp>
        <p:nvSpPr>
          <p:cNvPr id="15" name="STEM kimliği"/>
          <p:cNvSpPr txBox="1"/>
          <p:nvPr/>
        </p:nvSpPr>
        <p:spPr>
          <a:xfrm>
            <a:off x="457200" y="2047875"/>
            <a:ext cx="7429500" cy="1381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8250" b="1">
                <a:solidFill>
                  <a:srgbClr val="FF5757"/>
                </a:solidFill>
                <a:latin typeface="Aptos"/>
                <a:ea typeface="Aptos"/>
                <a:cs typeface="Aptos"/>
              </a:rPr>
              <a:t>STEM</a:t>
            </a:r>
            <a:endParaRPr lang="tr-TR" sz="8250"/>
          </a:p>
        </p:txBody>
      </p:sp>
      <p:sp>
        <p:nvSpPr>
          <p:cNvPr id="16" name="Slayt başlığı"/>
          <p:cNvSpPr txBox="1">
            <a:spLocks noGrp="1"/>
          </p:cNvSpPr>
          <p:nvPr>
            <p:ph type="title" idx="1"/>
          </p:nvPr>
        </p:nvSpPr>
        <p:spPr>
          <a:xfrm>
            <a:off x="523875" y="3609975"/>
            <a:ext cx="7143750" cy="1238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40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 Adı</a:t>
            </a:r>
            <a:endParaRPr lang="tr-TR" sz="4050"/>
          </a:p>
        </p:txBody>
      </p:sp>
      <p:sp>
        <p:nvSpPr>
          <p:cNvPr id="17" name="Vurgu çizgisi"/>
          <p:cNvSpPr/>
          <p:nvPr/>
        </p:nvSpPr>
        <p:spPr>
          <a:xfrm>
            <a:off x="523875" y="5124450"/>
            <a:ext cx="904875" cy="57150"/>
          </a:xfrm>
          <a:prstGeom prst="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18" name="Proje bilgileri"/>
          <p:cNvSpPr txBox="1">
            <a:spLocks noGrp="1"/>
          </p:cNvSpPr>
          <p:nvPr>
            <p:ph type="body" idx="2" hasCustomPrompt="1"/>
          </p:nvPr>
        </p:nvSpPr>
        <p:spPr>
          <a:xfrm>
            <a:off x="523875" y="5505450"/>
            <a:ext cx="7048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[Tarih]</a:t>
            </a:r>
            <a:endParaRPr lang="tr-TR" sz="1650" dirty="0"/>
          </a:p>
        </p:txBody>
      </p:sp>
      <p:sp>
        <p:nvSpPr>
          <p:cNvPr id="19" name="STEM alanları"/>
          <p:cNvSpPr txBox="1"/>
          <p:nvPr/>
        </p:nvSpPr>
        <p:spPr>
          <a:xfrm>
            <a:off x="8896350" y="552450"/>
            <a:ext cx="28575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BİLİM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TEKNOLOJİ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MÜHENDİSLİK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MATEMATİK</a:t>
            </a:r>
            <a:endParaRPr lang="tr-TR" sz="1650"/>
          </a:p>
        </p:txBody>
      </p:sp>
      <p:pic>
        <p:nvPicPr>
          <p:cNvPr id="21" name="Picture 2" descr="Salt görüntülenir resim görünümü">
            <a:extLst>
              <a:ext uri="{FF2B5EF4-FFF2-40B4-BE49-F238E27FC236}">
                <a16:creationId xmlns:a16="http://schemas.microsoft.com/office/drawing/2014/main" id="{C55D8CAD-8197-4D36-8D0E-3704C20D2B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94" b="92285" l="8301" r="91797">
                        <a14:foregroundMark x1="41016" y1="19238" x2="41016" y2="19238"/>
                        <a14:foregroundMark x1="36523" y1="19238" x2="36523" y2="19238"/>
                        <a14:foregroundMark x1="70996" y1="13574" x2="70996" y2="13574"/>
                        <a14:foregroundMark x1="67969" y1="12305" x2="67969" y2="12305"/>
                        <a14:foregroundMark x1="67969" y1="12305" x2="74414" y2="14941"/>
                        <a14:foregroundMark x1="35254" y1="21777" x2="35254" y2="21777"/>
                        <a14:foregroundMark x1="52539" y1="19922" x2="52539" y2="19922"/>
                        <a14:foregroundMark x1="59277" y1="19922" x2="59277" y2="19922"/>
                        <a14:foregroundMark x1="66211" y1="20898" x2="66211" y2="20898"/>
                        <a14:foregroundMark x1="65430" y1="21094" x2="65430" y2="21094"/>
                        <a14:foregroundMark x1="65527" y1="46875" x2="65527" y2="46875"/>
                        <a14:foregroundMark x1="54688" y1="50098" x2="54688" y2="50098"/>
                        <a14:foregroundMark x1="41992" y1="46582" x2="41992" y2="46582"/>
                        <a14:foregroundMark x1="28906" y1="50098" x2="28906" y2="50098"/>
                        <a14:foregroundMark x1="37500" y1="64844" x2="37500" y2="64844"/>
                        <a14:foregroundMark x1="44727" y1="66016" x2="44727" y2="66016"/>
                        <a14:foregroundMark x1="51953" y1="63574" x2="51953" y2="63574"/>
                        <a14:foregroundMark x1="58789" y1="65332" x2="58789" y2="65332"/>
                        <a14:foregroundMark x1="57910" y1="84180" x2="57910" y2="84180"/>
                        <a14:foregroundMark x1="55371" y1="86816" x2="55371" y2="86816"/>
                        <a14:foregroundMark x1="49414" y1="87109" x2="49414" y2="87109"/>
                        <a14:foregroundMark x1="47852" y1="87109" x2="47852" y2="87109"/>
                        <a14:foregroundMark x1="42090" y1="86719" x2="42090" y2="86719"/>
                        <a14:foregroundMark x1="35254" y1="83789" x2="35254" y2="83789"/>
                        <a14:foregroundMark x1="35254" y1="84082" x2="35254" y2="84082"/>
                        <a14:foregroundMark x1="62500" y1="84766" x2="62500" y2="84766"/>
                        <a14:foregroundMark x1="62793" y1="63477" x2="62793" y2="63477"/>
                        <a14:foregroundMark x1="54980" y1="65723" x2="54980" y2="65723"/>
                        <a14:foregroundMark x1="47949" y1="66016" x2="47949" y2="66016"/>
                        <a14:foregroundMark x1="39355" y1="66992" x2="39355" y2="66992"/>
                        <a14:foregroundMark x1="33887" y1="51855" x2="33887" y2="51855"/>
                        <a14:foregroundMark x1="42676" y1="53027" x2="42676" y2="53027"/>
                        <a14:foregroundMark x1="26367" y1="45508" x2="26367" y2="45508"/>
                        <a14:foregroundMark x1="26367" y1="45508" x2="26367" y2="45508"/>
                        <a14:foregroundMark x1="8301" y1="45996" x2="8301" y2="45996"/>
                        <a14:foregroundMark x1="8301" y1="45996" x2="8301" y2="45996"/>
                        <a14:foregroundMark x1="8887" y1="43066" x2="8887" y2="43066"/>
                        <a14:foregroundMark x1="8887" y1="43066" x2="8887" y2="43066"/>
                        <a14:foregroundMark x1="8984" y1="37305" x2="8984" y2="37305"/>
                        <a14:foregroundMark x1="8984" y1="37305" x2="8984" y2="37305"/>
                        <a14:foregroundMark x1="8984" y1="37305" x2="8984" y2="37305"/>
                        <a14:foregroundMark x1="8984" y1="37305" x2="8984" y2="37305"/>
                        <a14:foregroundMark x1="11621" y1="34082" x2="11621" y2="34082"/>
                        <a14:foregroundMark x1="11621" y1="34082" x2="11621" y2="34082"/>
                        <a14:foregroundMark x1="11621" y1="34082" x2="18066" y2="24414"/>
                        <a14:foregroundMark x1="23828" y1="17285" x2="31934" y2="10938"/>
                        <a14:foregroundMark x1="31934" y1="10938" x2="47949" y2="8789"/>
                        <a14:foregroundMark x1="47949" y1="8789" x2="64941" y2="11035"/>
                        <a14:foregroundMark x1="64941" y1="11035" x2="64941" y2="11133"/>
                        <a14:foregroundMark x1="76855" y1="17188" x2="86914" y2="32227"/>
                        <a14:foregroundMark x1="86914" y1="32227" x2="91797" y2="49414"/>
                        <a14:foregroundMark x1="44629" y1="91406" x2="55273" y2="92285"/>
                        <a14:foregroundMark x1="22461" y1="46191" x2="36035" y2="45996"/>
                        <a14:foregroundMark x1="36035" y1="45996" x2="71582" y2="48047"/>
                        <a14:foregroundMark x1="71582" y1="48047" x2="33203" y2="48438"/>
                        <a14:foregroundMark x1="33203" y1="48438" x2="34570" y2="52051"/>
                        <a14:foregroundMark x1="24219" y1="55176" x2="69824" y2="53418"/>
                        <a14:foregroundMark x1="69824" y1="53418" x2="74707" y2="48242"/>
                        <a14:foregroundMark x1="74707" y1="48242" x2="74512" y2="47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735" y="347541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B9CC914A-BE78-4C68-BF4C-B5D38004722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957" y="5252652"/>
            <a:ext cx="1714132" cy="8997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up Üyeleri • Ekip Kartları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PROJE EKİBİ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Grup Üyeleri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blem Durumu • İhtiyaç ve Soru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PROJENİN ÇIKIŞ NOKTASI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Problem Durumu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İçerik kartı"/>
          <p:cNvSpPr/>
          <p:nvPr/>
        </p:nvSpPr>
        <p:spPr>
          <a:xfrm>
            <a:off x="457200" y="2076450"/>
            <a:ext cx="5467350" cy="285750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9" name="Kart vurgusu"/>
          <p:cNvSpPr/>
          <p:nvPr/>
        </p:nvSpPr>
        <p:spPr>
          <a:xfrm>
            <a:off x="457200" y="2076450"/>
            <a:ext cx="5467350" cy="47625"/>
          </a:xfrm>
          <a:prstGeom prst="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10" name="Kart başlığı"/>
          <p:cNvSpPr txBox="1"/>
          <p:nvPr/>
        </p:nvSpPr>
        <p:spPr>
          <a:xfrm>
            <a:off x="685800" y="2305050"/>
            <a:ext cx="50101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 dirty="0">
                <a:solidFill>
                  <a:srgbClr val="5271FF"/>
                </a:solidFill>
                <a:latin typeface="Aptos"/>
                <a:ea typeface="Aptos"/>
                <a:cs typeface="Aptos"/>
              </a:rPr>
              <a:t>Gerçek dünya problemi</a:t>
            </a:r>
            <a:endParaRPr lang="tr-TR" sz="1950" dirty="0"/>
          </a:p>
        </p:txBody>
      </p:sp>
      <p:sp>
        <p:nvSpPr>
          <p:cNvPr id="11" name="Gerçek yaşam problemi"/>
          <p:cNvSpPr txBox="1">
            <a:spLocks noGrp="1"/>
          </p:cNvSpPr>
          <p:nvPr>
            <p:ph type="body" idx="2"/>
          </p:nvPr>
        </p:nvSpPr>
        <p:spPr>
          <a:xfrm>
            <a:off x="685800" y="3028950"/>
            <a:ext cx="5010150" cy="1733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[Hangi sorun veya ihtiyaç ele alınıyor?]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[Kimleri, nerede ve nasıl etkiliyor?]</a:t>
            </a:r>
            <a:endParaRPr lang="tr-TR" sz="1650"/>
          </a:p>
        </p:txBody>
      </p:sp>
      <p:sp>
        <p:nvSpPr>
          <p:cNvPr id="12" name="İçerik kartı"/>
          <p:cNvSpPr/>
          <p:nvPr/>
        </p:nvSpPr>
        <p:spPr>
          <a:xfrm>
            <a:off x="6267450" y="2076450"/>
            <a:ext cx="5467350" cy="285750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3" name="Kart vurgusu"/>
          <p:cNvSpPr/>
          <p:nvPr/>
        </p:nvSpPr>
        <p:spPr>
          <a:xfrm>
            <a:off x="6267450" y="2076450"/>
            <a:ext cx="546735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sp>
        <p:nvSpPr>
          <p:cNvPr id="14" name="Kart başlığı"/>
          <p:cNvSpPr txBox="1"/>
          <p:nvPr/>
        </p:nvSpPr>
        <p:spPr>
          <a:xfrm>
            <a:off x="6496050" y="2305050"/>
            <a:ext cx="50101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>
                <a:solidFill>
                  <a:srgbClr val="FF5757"/>
                </a:solidFill>
                <a:latin typeface="Aptos"/>
                <a:ea typeface="Aptos"/>
                <a:cs typeface="Aptos"/>
              </a:rPr>
              <a:t>Gözlem ve kanıtlar</a:t>
            </a:r>
            <a:endParaRPr lang="tr-TR" sz="1950"/>
          </a:p>
        </p:txBody>
      </p:sp>
      <p:sp>
        <p:nvSpPr>
          <p:cNvPr id="15" name="Gözlem ve kanıtlar"/>
          <p:cNvSpPr txBox="1">
            <a:spLocks noGrp="1"/>
          </p:cNvSpPr>
          <p:nvPr>
            <p:ph type="body" idx="3"/>
          </p:nvPr>
        </p:nvSpPr>
        <p:spPr>
          <a:xfrm>
            <a:off x="6496050" y="3028950"/>
            <a:ext cx="5010150" cy="1733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[Problemi gösteren gözlem veya veriler]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[Mevcut çözümün yetersiz kaldığı noktalar]</a:t>
            </a:r>
            <a:endParaRPr lang="tr-TR" sz="1650"/>
          </a:p>
        </p:txBody>
      </p:sp>
      <p:sp>
        <p:nvSpPr>
          <p:cNvPr id="16" name="Problem sorusu alanı"/>
          <p:cNvSpPr/>
          <p:nvPr/>
        </p:nvSpPr>
        <p:spPr>
          <a:xfrm>
            <a:off x="457200" y="5238750"/>
            <a:ext cx="11277600" cy="838200"/>
          </a:xfrm>
          <a:prstGeom prst="round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17" name="Problem sorusu"/>
          <p:cNvSpPr txBox="1">
            <a:spLocks noGrp="1"/>
          </p:cNvSpPr>
          <p:nvPr>
            <p:ph type="body" idx="4"/>
          </p:nvPr>
        </p:nvSpPr>
        <p:spPr>
          <a:xfrm>
            <a:off x="704850" y="5486400"/>
            <a:ext cx="107823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[Projenin yanıt aradığı temel problem sorusu]</a:t>
            </a:r>
            <a:endParaRPr lang="tr-TR" sz="1800"/>
          </a:p>
        </p:txBody>
      </p:sp>
    </p:spTree>
    <p:custDataLst>
      <p:tags r:id="rId1"/>
    </p:custData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nin Özeti • Amaç ve Yöntem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PROJEYE GENEL BAKIŞ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Projenin Özeti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Kısa özet"/>
          <p:cNvSpPr txBox="1">
            <a:spLocks noGrp="1"/>
          </p:cNvSpPr>
          <p:nvPr>
            <p:ph type="body" idx="2"/>
          </p:nvPr>
        </p:nvSpPr>
        <p:spPr>
          <a:xfrm>
            <a:off x="533400" y="2057400"/>
            <a:ext cx="110490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87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[Projenizi amaç, hedef kitle, yöntem ve beklenen sonuçlarıyla bir paragrafta özetleyin.]</a:t>
            </a:r>
            <a:endParaRPr lang="tr-TR" sz="1875"/>
          </a:p>
        </p:txBody>
      </p:sp>
      <p:sp>
        <p:nvSpPr>
          <p:cNvPr id="9" name="İçerik kartı"/>
          <p:cNvSpPr/>
          <p:nvPr/>
        </p:nvSpPr>
        <p:spPr>
          <a:xfrm>
            <a:off x="457200" y="3457575"/>
            <a:ext cx="363855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0" name="Kart vurgusu"/>
          <p:cNvSpPr/>
          <p:nvPr/>
        </p:nvSpPr>
        <p:spPr>
          <a:xfrm>
            <a:off x="457200" y="3457575"/>
            <a:ext cx="3638550" cy="47625"/>
          </a:xfrm>
          <a:prstGeom prst="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11" name="Kart başlığı"/>
          <p:cNvSpPr txBox="1"/>
          <p:nvPr/>
        </p:nvSpPr>
        <p:spPr>
          <a:xfrm>
            <a:off x="685800" y="3686175"/>
            <a:ext cx="31813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Amaç</a:t>
            </a:r>
            <a:endParaRPr lang="tr-TR" sz="1950"/>
          </a:p>
        </p:txBody>
      </p:sp>
      <p:sp>
        <p:nvSpPr>
          <p:cNvPr id="12" name="Amaç"/>
          <p:cNvSpPr txBox="1">
            <a:spLocks noGrp="1"/>
          </p:cNvSpPr>
          <p:nvPr>
            <p:ph type="body" idx="3"/>
          </p:nvPr>
        </p:nvSpPr>
        <p:spPr>
          <a:xfrm>
            <a:off x="685800" y="4410075"/>
            <a:ext cx="3181350" cy="1447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[Ulaşılmak istenen temel hedef]</a:t>
            </a:r>
            <a:endParaRPr lang="tr-TR" sz="1650"/>
          </a:p>
        </p:txBody>
      </p:sp>
      <p:sp>
        <p:nvSpPr>
          <p:cNvPr id="13" name="İçerik kartı"/>
          <p:cNvSpPr/>
          <p:nvPr/>
        </p:nvSpPr>
        <p:spPr>
          <a:xfrm>
            <a:off x="4276725" y="3457575"/>
            <a:ext cx="363855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4" name="Kart vurgusu"/>
          <p:cNvSpPr/>
          <p:nvPr/>
        </p:nvSpPr>
        <p:spPr>
          <a:xfrm>
            <a:off x="4276725" y="3457575"/>
            <a:ext cx="363855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sp>
        <p:nvSpPr>
          <p:cNvPr id="15" name="Kart başlığı"/>
          <p:cNvSpPr txBox="1"/>
          <p:nvPr/>
        </p:nvSpPr>
        <p:spPr>
          <a:xfrm>
            <a:off x="4505325" y="3686175"/>
            <a:ext cx="31813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>
                <a:solidFill>
                  <a:srgbClr val="FF5757"/>
                </a:solidFill>
                <a:latin typeface="Aptos"/>
                <a:ea typeface="Aptos"/>
                <a:cs typeface="Aptos"/>
              </a:rPr>
              <a:t>Yöntem</a:t>
            </a:r>
            <a:endParaRPr lang="tr-TR" sz="1950"/>
          </a:p>
        </p:txBody>
      </p:sp>
      <p:sp>
        <p:nvSpPr>
          <p:cNvPr id="16" name="Yöntem"/>
          <p:cNvSpPr txBox="1">
            <a:spLocks noGrp="1"/>
          </p:cNvSpPr>
          <p:nvPr>
            <p:ph type="body" idx="4"/>
          </p:nvPr>
        </p:nvSpPr>
        <p:spPr>
          <a:xfrm>
            <a:off x="4505325" y="4410075"/>
            <a:ext cx="3181350" cy="1447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[Çözüm için izlenecek yaklaşım]</a:t>
            </a:r>
            <a:endParaRPr lang="tr-TR" sz="1650"/>
          </a:p>
        </p:txBody>
      </p:sp>
      <p:sp>
        <p:nvSpPr>
          <p:cNvPr id="17" name="İçerik kartı"/>
          <p:cNvSpPr/>
          <p:nvPr/>
        </p:nvSpPr>
        <p:spPr>
          <a:xfrm>
            <a:off x="8096250" y="3457575"/>
            <a:ext cx="363855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8" name="Kart vurgusu"/>
          <p:cNvSpPr/>
          <p:nvPr/>
        </p:nvSpPr>
        <p:spPr>
          <a:xfrm>
            <a:off x="8096250" y="3457575"/>
            <a:ext cx="3638550" cy="47625"/>
          </a:xfrm>
          <a:prstGeom prst="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19" name="Kart başlığı"/>
          <p:cNvSpPr txBox="1"/>
          <p:nvPr/>
        </p:nvSpPr>
        <p:spPr>
          <a:xfrm>
            <a:off x="8324850" y="3686175"/>
            <a:ext cx="31813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Beklenen sonuç</a:t>
            </a:r>
            <a:endParaRPr lang="tr-TR" sz="1950"/>
          </a:p>
        </p:txBody>
      </p:sp>
      <p:sp>
        <p:nvSpPr>
          <p:cNvPr id="20" name="Beklenen sonuç"/>
          <p:cNvSpPr txBox="1">
            <a:spLocks noGrp="1"/>
          </p:cNvSpPr>
          <p:nvPr>
            <p:ph type="body" idx="5"/>
          </p:nvPr>
        </p:nvSpPr>
        <p:spPr>
          <a:xfrm>
            <a:off x="8324850" y="4410075"/>
            <a:ext cx="3181350" cy="1447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[Ortaya çıkacak ürün veya etki]</a:t>
            </a:r>
            <a:endParaRPr lang="tr-TR" sz="16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nin Özgün Değeri • Yenilik ve Katkı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PROJENİN AYIRT EDİCİ YÖNÜ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Projenin Özgün Değeri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İçerik kartı"/>
          <p:cNvSpPr/>
          <p:nvPr/>
        </p:nvSpPr>
        <p:spPr>
          <a:xfrm>
            <a:off x="457200" y="2076450"/>
            <a:ext cx="5467350" cy="3000375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9" name="Kart vurgusu"/>
          <p:cNvSpPr/>
          <p:nvPr/>
        </p:nvSpPr>
        <p:spPr>
          <a:xfrm>
            <a:off x="457200" y="2076450"/>
            <a:ext cx="5467350" cy="47625"/>
          </a:xfrm>
          <a:prstGeom prst="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10" name="Kart başlığı"/>
          <p:cNvSpPr txBox="1"/>
          <p:nvPr/>
        </p:nvSpPr>
        <p:spPr>
          <a:xfrm>
            <a:off x="685800" y="2305050"/>
            <a:ext cx="50101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Mevcut yaklaşımlar</a:t>
            </a:r>
            <a:endParaRPr lang="tr-TR" sz="1950"/>
          </a:p>
        </p:txBody>
      </p:sp>
      <p:sp>
        <p:nvSpPr>
          <p:cNvPr id="11" name="Mevcut yaklaşımlar"/>
          <p:cNvSpPr txBox="1">
            <a:spLocks noGrp="1"/>
          </p:cNvSpPr>
          <p:nvPr>
            <p:ph type="body" idx="2"/>
          </p:nvPr>
        </p:nvSpPr>
        <p:spPr>
          <a:xfrm>
            <a:off x="685800" y="3028950"/>
            <a:ext cx="5010150" cy="18764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[Benzer çalışmaların sunduğu çözümler]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çözümlerdeki boşluk veya sınırlılık]</a:t>
            </a:r>
            <a:endParaRPr lang="tr-TR" sz="1650"/>
          </a:p>
        </p:txBody>
      </p:sp>
      <p:sp>
        <p:nvSpPr>
          <p:cNvPr id="12" name="İçerik kartı"/>
          <p:cNvSpPr/>
          <p:nvPr/>
        </p:nvSpPr>
        <p:spPr>
          <a:xfrm>
            <a:off x="6267450" y="2076450"/>
            <a:ext cx="5467350" cy="3000375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3" name="Kart vurgusu"/>
          <p:cNvSpPr/>
          <p:nvPr/>
        </p:nvSpPr>
        <p:spPr>
          <a:xfrm>
            <a:off x="6267450" y="2076450"/>
            <a:ext cx="546735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sp>
        <p:nvSpPr>
          <p:cNvPr id="14" name="Kart başlığı"/>
          <p:cNvSpPr txBox="1"/>
          <p:nvPr/>
        </p:nvSpPr>
        <p:spPr>
          <a:xfrm>
            <a:off x="6496050" y="2305050"/>
            <a:ext cx="50101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>
                <a:solidFill>
                  <a:srgbClr val="FF5757"/>
                </a:solidFill>
                <a:latin typeface="Aptos"/>
                <a:ea typeface="Aptos"/>
                <a:cs typeface="Aptos"/>
              </a:rPr>
              <a:t>Projenin yeniliği</a:t>
            </a:r>
            <a:endParaRPr lang="tr-TR" sz="1950"/>
          </a:p>
        </p:txBody>
      </p:sp>
      <p:sp>
        <p:nvSpPr>
          <p:cNvPr id="15" name="Projenin yeniliği"/>
          <p:cNvSpPr txBox="1">
            <a:spLocks noGrp="1"/>
          </p:cNvSpPr>
          <p:nvPr>
            <p:ph type="body" idx="3"/>
          </p:nvPr>
        </p:nvSpPr>
        <p:spPr>
          <a:xfrm>
            <a:off x="6496050" y="3028950"/>
            <a:ext cx="5010150" cy="18764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[Projenizin sunduğu farklı yaklaşım]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[Eğitsel, toplumsal veya teknik katkısı]</a:t>
            </a:r>
            <a:endParaRPr lang="tr-TR" sz="1650"/>
          </a:p>
        </p:txBody>
      </p:sp>
      <p:sp>
        <p:nvSpPr>
          <p:cNvPr id="16" name="Katkı bandı"/>
          <p:cNvSpPr/>
          <p:nvPr/>
        </p:nvSpPr>
        <p:spPr>
          <a:xfrm>
            <a:off x="457200" y="5362575"/>
            <a:ext cx="11277600" cy="733425"/>
          </a:xfrm>
          <a:prstGeom prst="round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17" name="Özgün değer cümlesi"/>
          <p:cNvSpPr txBox="1">
            <a:spLocks noGrp="1"/>
          </p:cNvSpPr>
          <p:nvPr>
            <p:ph type="body" idx="4"/>
          </p:nvPr>
        </p:nvSpPr>
        <p:spPr>
          <a:xfrm>
            <a:off x="704850" y="5581650"/>
            <a:ext cx="10763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[Projenin özgün değerini tek bir cümleyle ifade edin.]</a:t>
            </a:r>
            <a:endParaRPr lang="tr-TR" sz="172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teratür Taraması • Kaynak ve İlişki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ARAŞTIRMA VE DAYANAKLAR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Literatür Taraması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Tablo başlık hücresi"/>
          <p:cNvSpPr/>
          <p:nvPr/>
        </p:nvSpPr>
        <p:spPr>
          <a:xfrm>
            <a:off x="457200" y="2076450"/>
            <a:ext cx="276225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9" name="Sütun başlığı"/>
          <p:cNvSpPr txBox="1"/>
          <p:nvPr/>
        </p:nvSpPr>
        <p:spPr>
          <a:xfrm>
            <a:off x="571500" y="2219325"/>
            <a:ext cx="253365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Kaynak / Yazar, yıl</a:t>
            </a:r>
            <a:endParaRPr lang="tr-TR" sz="1350"/>
          </a:p>
        </p:txBody>
      </p:sp>
      <p:sp>
        <p:nvSpPr>
          <p:cNvPr id="10" name="Tablo başlık hücresi"/>
          <p:cNvSpPr/>
          <p:nvPr/>
        </p:nvSpPr>
        <p:spPr>
          <a:xfrm>
            <a:off x="3219450" y="2076450"/>
            <a:ext cx="4048125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1" name="Sütun başlığı"/>
          <p:cNvSpPr txBox="1"/>
          <p:nvPr/>
        </p:nvSpPr>
        <p:spPr>
          <a:xfrm>
            <a:off x="3333750" y="2219325"/>
            <a:ext cx="3819525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Temel bulgu</a:t>
            </a:r>
            <a:endParaRPr lang="tr-TR" sz="1350"/>
          </a:p>
        </p:txBody>
      </p:sp>
      <p:sp>
        <p:nvSpPr>
          <p:cNvPr id="12" name="Tablo başlık hücresi"/>
          <p:cNvSpPr/>
          <p:nvPr/>
        </p:nvSpPr>
        <p:spPr>
          <a:xfrm>
            <a:off x="7267575" y="2076450"/>
            <a:ext cx="4467225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3" name="Sütun başlığı"/>
          <p:cNvSpPr txBox="1"/>
          <p:nvPr/>
        </p:nvSpPr>
        <p:spPr>
          <a:xfrm>
            <a:off x="7381875" y="2219325"/>
            <a:ext cx="4238625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Projemizle ilişkisi</a:t>
            </a:r>
            <a:endParaRPr lang="tr-TR" sz="1350"/>
          </a:p>
        </p:txBody>
      </p:sp>
      <p:sp>
        <p:nvSpPr>
          <p:cNvPr id="14" name="Tablo veri hücresi"/>
          <p:cNvSpPr/>
          <p:nvPr/>
        </p:nvSpPr>
        <p:spPr>
          <a:xfrm>
            <a:off x="457200" y="2609850"/>
            <a:ext cx="276225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5" name="Hücre 0 0"/>
          <p:cNvSpPr txBox="1">
            <a:spLocks noGrp="1"/>
          </p:cNvSpPr>
          <p:nvPr>
            <p:ph type="body" idx="2"/>
          </p:nvPr>
        </p:nvSpPr>
        <p:spPr>
          <a:xfrm>
            <a:off x="571500" y="2771775"/>
            <a:ext cx="253365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[Kaynak 1]</a:t>
            </a:r>
            <a:endParaRPr lang="tr-TR" sz="1350"/>
          </a:p>
        </p:txBody>
      </p:sp>
      <p:sp>
        <p:nvSpPr>
          <p:cNvPr id="16" name="Tablo veri hücresi"/>
          <p:cNvSpPr/>
          <p:nvPr/>
        </p:nvSpPr>
        <p:spPr>
          <a:xfrm>
            <a:off x="3219450" y="2609850"/>
            <a:ext cx="4048125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7" name="Hücre 0 1"/>
          <p:cNvSpPr txBox="1">
            <a:spLocks noGrp="1"/>
          </p:cNvSpPr>
          <p:nvPr>
            <p:ph type="body" idx="3"/>
          </p:nvPr>
        </p:nvSpPr>
        <p:spPr>
          <a:xfrm>
            <a:off x="3333750" y="2771775"/>
            <a:ext cx="3819525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[İlgili bulgu veya yöntem]</a:t>
            </a:r>
            <a:endParaRPr lang="tr-TR" sz="1350"/>
          </a:p>
        </p:txBody>
      </p:sp>
      <p:sp>
        <p:nvSpPr>
          <p:cNvPr id="18" name="Tablo veri hücresi"/>
          <p:cNvSpPr/>
          <p:nvPr/>
        </p:nvSpPr>
        <p:spPr>
          <a:xfrm>
            <a:off x="7267575" y="2609850"/>
            <a:ext cx="4467225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9" name="Hücre 0 2"/>
          <p:cNvSpPr txBox="1">
            <a:spLocks noGrp="1"/>
          </p:cNvSpPr>
          <p:nvPr>
            <p:ph type="body" idx="4"/>
          </p:nvPr>
        </p:nvSpPr>
        <p:spPr>
          <a:xfrm>
            <a:off x="7381875" y="2771775"/>
            <a:ext cx="4238625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[Projeye katkısı / ayrışan yönü]</a:t>
            </a:r>
            <a:endParaRPr lang="tr-TR" sz="1350"/>
          </a:p>
        </p:txBody>
      </p:sp>
      <p:sp>
        <p:nvSpPr>
          <p:cNvPr id="20" name="Tablo veri hücresi"/>
          <p:cNvSpPr/>
          <p:nvPr/>
        </p:nvSpPr>
        <p:spPr>
          <a:xfrm>
            <a:off x="457200" y="3333750"/>
            <a:ext cx="276225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1" name="Hücre 1 0"/>
          <p:cNvSpPr txBox="1">
            <a:spLocks noGrp="1"/>
          </p:cNvSpPr>
          <p:nvPr>
            <p:ph type="body" idx="5"/>
          </p:nvPr>
        </p:nvSpPr>
        <p:spPr>
          <a:xfrm>
            <a:off x="571500" y="3495675"/>
            <a:ext cx="253365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[Kaynak 2]</a:t>
            </a:r>
            <a:endParaRPr lang="tr-TR" sz="1350"/>
          </a:p>
        </p:txBody>
      </p:sp>
      <p:sp>
        <p:nvSpPr>
          <p:cNvPr id="22" name="Tablo veri hücresi"/>
          <p:cNvSpPr/>
          <p:nvPr/>
        </p:nvSpPr>
        <p:spPr>
          <a:xfrm>
            <a:off x="3219450" y="3333750"/>
            <a:ext cx="4048125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3" name="Hücre 1 1"/>
          <p:cNvSpPr txBox="1">
            <a:spLocks noGrp="1"/>
          </p:cNvSpPr>
          <p:nvPr>
            <p:ph type="body" idx="6"/>
          </p:nvPr>
        </p:nvSpPr>
        <p:spPr>
          <a:xfrm>
            <a:off x="3333750" y="3495675"/>
            <a:ext cx="3819525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[İlgili bulgu veya yöntem]</a:t>
            </a:r>
            <a:endParaRPr lang="tr-TR" sz="1350"/>
          </a:p>
        </p:txBody>
      </p:sp>
      <p:sp>
        <p:nvSpPr>
          <p:cNvPr id="24" name="Tablo veri hücresi"/>
          <p:cNvSpPr/>
          <p:nvPr/>
        </p:nvSpPr>
        <p:spPr>
          <a:xfrm>
            <a:off x="7267575" y="3333750"/>
            <a:ext cx="4467225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5" name="Hücre 1 2"/>
          <p:cNvSpPr txBox="1">
            <a:spLocks noGrp="1"/>
          </p:cNvSpPr>
          <p:nvPr>
            <p:ph type="body" idx="7"/>
          </p:nvPr>
        </p:nvSpPr>
        <p:spPr>
          <a:xfrm>
            <a:off x="7381875" y="3495675"/>
            <a:ext cx="4238625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[Projeye katkısı / ayrışan yönü]</a:t>
            </a:r>
            <a:endParaRPr lang="tr-TR" sz="1350"/>
          </a:p>
        </p:txBody>
      </p:sp>
      <p:sp>
        <p:nvSpPr>
          <p:cNvPr id="26" name="Tablo veri hücresi"/>
          <p:cNvSpPr/>
          <p:nvPr/>
        </p:nvSpPr>
        <p:spPr>
          <a:xfrm>
            <a:off x="457200" y="4057650"/>
            <a:ext cx="276225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7" name="Hücre 2 0"/>
          <p:cNvSpPr txBox="1">
            <a:spLocks noGrp="1"/>
          </p:cNvSpPr>
          <p:nvPr>
            <p:ph type="body" idx="8"/>
          </p:nvPr>
        </p:nvSpPr>
        <p:spPr>
          <a:xfrm>
            <a:off x="571500" y="4219575"/>
            <a:ext cx="253365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[Kaynak 3]</a:t>
            </a:r>
            <a:endParaRPr lang="tr-TR" sz="1350"/>
          </a:p>
        </p:txBody>
      </p:sp>
      <p:sp>
        <p:nvSpPr>
          <p:cNvPr id="28" name="Tablo veri hücresi"/>
          <p:cNvSpPr/>
          <p:nvPr/>
        </p:nvSpPr>
        <p:spPr>
          <a:xfrm>
            <a:off x="3219450" y="4057650"/>
            <a:ext cx="4048125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9" name="Hücre 2 1"/>
          <p:cNvSpPr txBox="1">
            <a:spLocks noGrp="1"/>
          </p:cNvSpPr>
          <p:nvPr>
            <p:ph type="body" idx="9"/>
          </p:nvPr>
        </p:nvSpPr>
        <p:spPr>
          <a:xfrm>
            <a:off x="3333750" y="4219575"/>
            <a:ext cx="3819525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[İlgili bulgu veya yöntem]</a:t>
            </a:r>
            <a:endParaRPr lang="tr-TR" sz="1350"/>
          </a:p>
        </p:txBody>
      </p:sp>
      <p:sp>
        <p:nvSpPr>
          <p:cNvPr id="30" name="Tablo veri hücresi"/>
          <p:cNvSpPr/>
          <p:nvPr/>
        </p:nvSpPr>
        <p:spPr>
          <a:xfrm>
            <a:off x="7267575" y="4057650"/>
            <a:ext cx="4467225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1" name="Hücre 2 2"/>
          <p:cNvSpPr txBox="1">
            <a:spLocks noGrp="1"/>
          </p:cNvSpPr>
          <p:nvPr>
            <p:ph type="body" idx="10"/>
          </p:nvPr>
        </p:nvSpPr>
        <p:spPr>
          <a:xfrm>
            <a:off x="7381875" y="4219575"/>
            <a:ext cx="4238625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[Projeye katkısı / ayrışan yönü]</a:t>
            </a:r>
            <a:endParaRPr lang="tr-TR" sz="1350"/>
          </a:p>
        </p:txBody>
      </p:sp>
      <p:sp>
        <p:nvSpPr>
          <p:cNvPr id="32" name="Tablo veri hücresi"/>
          <p:cNvSpPr/>
          <p:nvPr/>
        </p:nvSpPr>
        <p:spPr>
          <a:xfrm>
            <a:off x="457200" y="4781550"/>
            <a:ext cx="276225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3" name="Hücre 3 0"/>
          <p:cNvSpPr txBox="1">
            <a:spLocks noGrp="1"/>
          </p:cNvSpPr>
          <p:nvPr>
            <p:ph type="body" idx="11"/>
          </p:nvPr>
        </p:nvSpPr>
        <p:spPr>
          <a:xfrm>
            <a:off x="571500" y="4943475"/>
            <a:ext cx="253365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[Kaynak 4]</a:t>
            </a:r>
            <a:endParaRPr lang="tr-TR" sz="1350"/>
          </a:p>
        </p:txBody>
      </p:sp>
      <p:sp>
        <p:nvSpPr>
          <p:cNvPr id="34" name="Tablo veri hücresi"/>
          <p:cNvSpPr/>
          <p:nvPr/>
        </p:nvSpPr>
        <p:spPr>
          <a:xfrm>
            <a:off x="3219450" y="4781550"/>
            <a:ext cx="4048125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5" name="Hücre 3 1"/>
          <p:cNvSpPr txBox="1">
            <a:spLocks noGrp="1"/>
          </p:cNvSpPr>
          <p:nvPr>
            <p:ph type="body" idx="12"/>
          </p:nvPr>
        </p:nvSpPr>
        <p:spPr>
          <a:xfrm>
            <a:off x="3333750" y="4943475"/>
            <a:ext cx="3819525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[İlgili bulgu veya yöntem]</a:t>
            </a:r>
            <a:endParaRPr lang="tr-TR" sz="1350"/>
          </a:p>
        </p:txBody>
      </p:sp>
      <p:sp>
        <p:nvSpPr>
          <p:cNvPr id="36" name="Tablo veri hücresi"/>
          <p:cNvSpPr/>
          <p:nvPr/>
        </p:nvSpPr>
        <p:spPr>
          <a:xfrm>
            <a:off x="7267575" y="4781550"/>
            <a:ext cx="4467225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7" name="Hücre 3 2"/>
          <p:cNvSpPr txBox="1">
            <a:spLocks noGrp="1"/>
          </p:cNvSpPr>
          <p:nvPr>
            <p:ph type="body" idx="13"/>
          </p:nvPr>
        </p:nvSpPr>
        <p:spPr>
          <a:xfrm>
            <a:off x="7381875" y="4943475"/>
            <a:ext cx="4238625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[Projeye katkısı / ayrışan yönü]</a:t>
            </a:r>
            <a:endParaRPr lang="tr-TR" sz="1350"/>
          </a:p>
        </p:txBody>
      </p:sp>
      <p:sp>
        <p:nvSpPr>
          <p:cNvPr id="38" name="Kaynak notu"/>
          <p:cNvSpPr txBox="1">
            <a:spLocks noGrp="1"/>
          </p:cNvSpPr>
          <p:nvPr>
            <p:ph type="body" idx="14"/>
          </p:nvPr>
        </p:nvSpPr>
        <p:spPr>
          <a:xfrm>
            <a:off x="523875" y="5791200"/>
            <a:ext cx="11106150" cy="333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275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[Kaynakları tutarlı bir atıf düzeniyle yazın; gerekiyorsa bu slaytı çoğaltın.]</a:t>
            </a:r>
            <a:endParaRPr lang="tr-TR" sz="1275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 Bütçe ve Maliyeti • Bütçe Tablosu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KAYNAK PLANLAMASI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 Bütçe ve Maliyeti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Tablo başlık hücresi"/>
          <p:cNvSpPr/>
          <p:nvPr/>
        </p:nvSpPr>
        <p:spPr>
          <a:xfrm>
            <a:off x="457200" y="2076450"/>
            <a:ext cx="2857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9" name="Sütun başlığı"/>
          <p:cNvSpPr txBox="1"/>
          <p:nvPr/>
        </p:nvSpPr>
        <p:spPr>
          <a:xfrm>
            <a:off x="571500" y="2219325"/>
            <a:ext cx="2628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Gider kalemi</a:t>
            </a:r>
            <a:endParaRPr lang="tr-TR" sz="1350"/>
          </a:p>
        </p:txBody>
      </p:sp>
      <p:sp>
        <p:nvSpPr>
          <p:cNvPr id="10" name="Tablo başlık hücresi"/>
          <p:cNvSpPr/>
          <p:nvPr/>
        </p:nvSpPr>
        <p:spPr>
          <a:xfrm>
            <a:off x="3314700" y="2076450"/>
            <a:ext cx="104775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1" name="Sütun başlığı"/>
          <p:cNvSpPr txBox="1"/>
          <p:nvPr/>
        </p:nvSpPr>
        <p:spPr>
          <a:xfrm>
            <a:off x="3429000" y="2219325"/>
            <a:ext cx="81915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Miktar</a:t>
            </a:r>
            <a:endParaRPr lang="tr-TR" sz="1350"/>
          </a:p>
        </p:txBody>
      </p:sp>
      <p:sp>
        <p:nvSpPr>
          <p:cNvPr id="12" name="Tablo başlık hücresi"/>
          <p:cNvSpPr/>
          <p:nvPr/>
        </p:nvSpPr>
        <p:spPr>
          <a:xfrm>
            <a:off x="4362450" y="2076450"/>
            <a:ext cx="219075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3" name="Sütun başlığı"/>
          <p:cNvSpPr txBox="1"/>
          <p:nvPr/>
        </p:nvSpPr>
        <p:spPr>
          <a:xfrm>
            <a:off x="4476750" y="2219325"/>
            <a:ext cx="196215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Birim maliyet (TL)</a:t>
            </a:r>
            <a:endParaRPr lang="tr-TR" sz="1350"/>
          </a:p>
        </p:txBody>
      </p:sp>
      <p:sp>
        <p:nvSpPr>
          <p:cNvPr id="14" name="Tablo başlık hücresi"/>
          <p:cNvSpPr/>
          <p:nvPr/>
        </p:nvSpPr>
        <p:spPr>
          <a:xfrm>
            <a:off x="6553200" y="2076450"/>
            <a:ext cx="200025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5" name="Sütun başlığı"/>
          <p:cNvSpPr txBox="1"/>
          <p:nvPr/>
        </p:nvSpPr>
        <p:spPr>
          <a:xfrm>
            <a:off x="6667500" y="2219325"/>
            <a:ext cx="177165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Toplam (TL)</a:t>
            </a:r>
            <a:endParaRPr lang="tr-TR" sz="1350"/>
          </a:p>
        </p:txBody>
      </p:sp>
      <p:sp>
        <p:nvSpPr>
          <p:cNvPr id="16" name="Tablo başlık hücresi"/>
          <p:cNvSpPr/>
          <p:nvPr/>
        </p:nvSpPr>
        <p:spPr>
          <a:xfrm>
            <a:off x="8553450" y="2076450"/>
            <a:ext cx="318135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7" name="Sütun başlığı"/>
          <p:cNvSpPr txBox="1"/>
          <p:nvPr/>
        </p:nvSpPr>
        <p:spPr>
          <a:xfrm>
            <a:off x="8667750" y="2219325"/>
            <a:ext cx="295275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Temin / Açıklama</a:t>
            </a:r>
            <a:endParaRPr lang="tr-TR" sz="1350"/>
          </a:p>
        </p:txBody>
      </p:sp>
      <p:sp>
        <p:nvSpPr>
          <p:cNvPr id="18" name="Tablo veri hücresi"/>
          <p:cNvSpPr/>
          <p:nvPr/>
        </p:nvSpPr>
        <p:spPr>
          <a:xfrm>
            <a:off x="457200" y="2609850"/>
            <a:ext cx="285750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9" name="Hücre 0 0"/>
          <p:cNvSpPr txBox="1">
            <a:spLocks noGrp="1"/>
          </p:cNvSpPr>
          <p:nvPr>
            <p:ph type="body" idx="2"/>
          </p:nvPr>
        </p:nvSpPr>
        <p:spPr>
          <a:xfrm>
            <a:off x="571500" y="2771775"/>
            <a:ext cx="262890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[Malzeme / Ekipman]</a:t>
            </a:r>
            <a:endParaRPr lang="tr-TR" sz="1350"/>
          </a:p>
        </p:txBody>
      </p:sp>
      <p:sp>
        <p:nvSpPr>
          <p:cNvPr id="20" name="Tablo veri hücresi"/>
          <p:cNvSpPr/>
          <p:nvPr/>
        </p:nvSpPr>
        <p:spPr>
          <a:xfrm>
            <a:off x="3314700" y="2609850"/>
            <a:ext cx="104775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1" name="Hücre 0 1"/>
          <p:cNvSpPr txBox="1">
            <a:spLocks noGrp="1"/>
          </p:cNvSpPr>
          <p:nvPr>
            <p:ph type="body" idx="3"/>
          </p:nvPr>
        </p:nvSpPr>
        <p:spPr>
          <a:xfrm>
            <a:off x="3429000" y="2771775"/>
            <a:ext cx="8191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[Adet]</a:t>
            </a:r>
            <a:endParaRPr lang="tr-TR" sz="1350"/>
          </a:p>
        </p:txBody>
      </p:sp>
      <p:sp>
        <p:nvSpPr>
          <p:cNvPr id="22" name="Tablo veri hücresi"/>
          <p:cNvSpPr/>
          <p:nvPr/>
        </p:nvSpPr>
        <p:spPr>
          <a:xfrm>
            <a:off x="4362450" y="2609850"/>
            <a:ext cx="219075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3" name="Hücre 0 2"/>
          <p:cNvSpPr txBox="1">
            <a:spLocks noGrp="1"/>
          </p:cNvSpPr>
          <p:nvPr>
            <p:ph type="body" idx="4"/>
          </p:nvPr>
        </p:nvSpPr>
        <p:spPr>
          <a:xfrm>
            <a:off x="4476750" y="2771775"/>
            <a:ext cx="19621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[Birim tutar]</a:t>
            </a:r>
            <a:endParaRPr lang="tr-TR" sz="1350"/>
          </a:p>
        </p:txBody>
      </p:sp>
      <p:sp>
        <p:nvSpPr>
          <p:cNvPr id="24" name="Tablo veri hücresi"/>
          <p:cNvSpPr/>
          <p:nvPr/>
        </p:nvSpPr>
        <p:spPr>
          <a:xfrm>
            <a:off x="6553200" y="2609850"/>
            <a:ext cx="200025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5" name="Hücre 0 3"/>
          <p:cNvSpPr txBox="1">
            <a:spLocks noGrp="1"/>
          </p:cNvSpPr>
          <p:nvPr>
            <p:ph type="body" idx="5"/>
          </p:nvPr>
        </p:nvSpPr>
        <p:spPr>
          <a:xfrm>
            <a:off x="6667500" y="2771775"/>
            <a:ext cx="17716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[Satır toplamı]</a:t>
            </a:r>
            <a:endParaRPr lang="tr-TR" sz="1350"/>
          </a:p>
        </p:txBody>
      </p:sp>
      <p:sp>
        <p:nvSpPr>
          <p:cNvPr id="26" name="Tablo veri hücresi"/>
          <p:cNvSpPr/>
          <p:nvPr/>
        </p:nvSpPr>
        <p:spPr>
          <a:xfrm>
            <a:off x="8553450" y="2609850"/>
            <a:ext cx="318135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7" name="Hücre 0 4"/>
          <p:cNvSpPr txBox="1">
            <a:spLocks noGrp="1"/>
          </p:cNvSpPr>
          <p:nvPr>
            <p:ph type="body" idx="6"/>
          </p:nvPr>
        </p:nvSpPr>
        <p:spPr>
          <a:xfrm>
            <a:off x="8667750" y="2771775"/>
            <a:ext cx="29527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[Temin yöntemi]</a:t>
            </a:r>
            <a:endParaRPr lang="tr-TR" sz="1350"/>
          </a:p>
        </p:txBody>
      </p:sp>
      <p:sp>
        <p:nvSpPr>
          <p:cNvPr id="28" name="Tablo veri hücresi"/>
          <p:cNvSpPr/>
          <p:nvPr/>
        </p:nvSpPr>
        <p:spPr>
          <a:xfrm>
            <a:off x="457200" y="3228975"/>
            <a:ext cx="285750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9" name="Hücre 1 0"/>
          <p:cNvSpPr txBox="1">
            <a:spLocks noGrp="1"/>
          </p:cNvSpPr>
          <p:nvPr>
            <p:ph type="body" idx="7"/>
          </p:nvPr>
        </p:nvSpPr>
        <p:spPr>
          <a:xfrm>
            <a:off x="571500" y="3390900"/>
            <a:ext cx="262890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[Malzeme / Ekipman]</a:t>
            </a:r>
            <a:endParaRPr lang="tr-TR" sz="1350"/>
          </a:p>
        </p:txBody>
      </p:sp>
      <p:sp>
        <p:nvSpPr>
          <p:cNvPr id="30" name="Tablo veri hücresi"/>
          <p:cNvSpPr/>
          <p:nvPr/>
        </p:nvSpPr>
        <p:spPr>
          <a:xfrm>
            <a:off x="3314700" y="3228975"/>
            <a:ext cx="104775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1" name="Hücre 1 1"/>
          <p:cNvSpPr txBox="1">
            <a:spLocks noGrp="1"/>
          </p:cNvSpPr>
          <p:nvPr>
            <p:ph type="body" idx="8"/>
          </p:nvPr>
        </p:nvSpPr>
        <p:spPr>
          <a:xfrm>
            <a:off x="3429000" y="3390900"/>
            <a:ext cx="8191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[Adet]</a:t>
            </a:r>
            <a:endParaRPr lang="tr-TR" sz="1350"/>
          </a:p>
        </p:txBody>
      </p:sp>
      <p:sp>
        <p:nvSpPr>
          <p:cNvPr id="32" name="Tablo veri hücresi"/>
          <p:cNvSpPr/>
          <p:nvPr/>
        </p:nvSpPr>
        <p:spPr>
          <a:xfrm>
            <a:off x="4362450" y="3228975"/>
            <a:ext cx="219075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3" name="Hücre 1 2"/>
          <p:cNvSpPr txBox="1">
            <a:spLocks noGrp="1"/>
          </p:cNvSpPr>
          <p:nvPr>
            <p:ph type="body" idx="9"/>
          </p:nvPr>
        </p:nvSpPr>
        <p:spPr>
          <a:xfrm>
            <a:off x="4476750" y="3390900"/>
            <a:ext cx="19621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[Birim tutar]</a:t>
            </a:r>
            <a:endParaRPr lang="tr-TR" sz="1350"/>
          </a:p>
        </p:txBody>
      </p:sp>
      <p:sp>
        <p:nvSpPr>
          <p:cNvPr id="34" name="Tablo veri hücresi"/>
          <p:cNvSpPr/>
          <p:nvPr/>
        </p:nvSpPr>
        <p:spPr>
          <a:xfrm>
            <a:off x="6553200" y="3228975"/>
            <a:ext cx="200025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5" name="Hücre 1 3"/>
          <p:cNvSpPr txBox="1">
            <a:spLocks noGrp="1"/>
          </p:cNvSpPr>
          <p:nvPr>
            <p:ph type="body" idx="10"/>
          </p:nvPr>
        </p:nvSpPr>
        <p:spPr>
          <a:xfrm>
            <a:off x="6667500" y="3390900"/>
            <a:ext cx="17716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[Satır toplamı]</a:t>
            </a:r>
            <a:endParaRPr lang="tr-TR" sz="1350"/>
          </a:p>
        </p:txBody>
      </p:sp>
      <p:sp>
        <p:nvSpPr>
          <p:cNvPr id="36" name="Tablo veri hücresi"/>
          <p:cNvSpPr/>
          <p:nvPr/>
        </p:nvSpPr>
        <p:spPr>
          <a:xfrm>
            <a:off x="8553450" y="3228975"/>
            <a:ext cx="318135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7" name="Hücre 1 4"/>
          <p:cNvSpPr txBox="1">
            <a:spLocks noGrp="1"/>
          </p:cNvSpPr>
          <p:nvPr>
            <p:ph type="body" idx="11"/>
          </p:nvPr>
        </p:nvSpPr>
        <p:spPr>
          <a:xfrm>
            <a:off x="8667750" y="3390900"/>
            <a:ext cx="29527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[Temin yöntemi]</a:t>
            </a:r>
            <a:endParaRPr lang="tr-TR" sz="1350"/>
          </a:p>
        </p:txBody>
      </p:sp>
      <p:sp>
        <p:nvSpPr>
          <p:cNvPr id="38" name="Tablo veri hücresi"/>
          <p:cNvSpPr/>
          <p:nvPr/>
        </p:nvSpPr>
        <p:spPr>
          <a:xfrm>
            <a:off x="457200" y="3848100"/>
            <a:ext cx="285750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9" name="Hücre 2 0"/>
          <p:cNvSpPr txBox="1">
            <a:spLocks noGrp="1"/>
          </p:cNvSpPr>
          <p:nvPr>
            <p:ph type="body" idx="12"/>
          </p:nvPr>
        </p:nvSpPr>
        <p:spPr>
          <a:xfrm>
            <a:off x="571500" y="4010025"/>
            <a:ext cx="262890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[Hizmet / Diğer]</a:t>
            </a:r>
            <a:endParaRPr lang="tr-TR" sz="1350"/>
          </a:p>
        </p:txBody>
      </p:sp>
      <p:sp>
        <p:nvSpPr>
          <p:cNvPr id="40" name="Tablo veri hücresi"/>
          <p:cNvSpPr/>
          <p:nvPr/>
        </p:nvSpPr>
        <p:spPr>
          <a:xfrm>
            <a:off x="3314700" y="3848100"/>
            <a:ext cx="104775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1" name="Hücre 2 1"/>
          <p:cNvSpPr txBox="1">
            <a:spLocks noGrp="1"/>
          </p:cNvSpPr>
          <p:nvPr>
            <p:ph type="body" idx="13"/>
          </p:nvPr>
        </p:nvSpPr>
        <p:spPr>
          <a:xfrm>
            <a:off x="3429000" y="4010025"/>
            <a:ext cx="8191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[Adet]</a:t>
            </a:r>
            <a:endParaRPr lang="tr-TR" sz="1350"/>
          </a:p>
        </p:txBody>
      </p:sp>
      <p:sp>
        <p:nvSpPr>
          <p:cNvPr id="42" name="Tablo veri hücresi"/>
          <p:cNvSpPr/>
          <p:nvPr/>
        </p:nvSpPr>
        <p:spPr>
          <a:xfrm>
            <a:off x="4362450" y="3848100"/>
            <a:ext cx="219075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3" name="Hücre 2 2"/>
          <p:cNvSpPr txBox="1">
            <a:spLocks noGrp="1"/>
          </p:cNvSpPr>
          <p:nvPr>
            <p:ph type="body" idx="14"/>
          </p:nvPr>
        </p:nvSpPr>
        <p:spPr>
          <a:xfrm>
            <a:off x="4476750" y="4010025"/>
            <a:ext cx="19621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[Birim tutar]</a:t>
            </a:r>
            <a:endParaRPr lang="tr-TR" sz="1350"/>
          </a:p>
        </p:txBody>
      </p:sp>
      <p:sp>
        <p:nvSpPr>
          <p:cNvPr id="44" name="Tablo veri hücresi"/>
          <p:cNvSpPr/>
          <p:nvPr/>
        </p:nvSpPr>
        <p:spPr>
          <a:xfrm>
            <a:off x="6553200" y="3848100"/>
            <a:ext cx="200025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5" name="Hücre 2 3"/>
          <p:cNvSpPr txBox="1">
            <a:spLocks noGrp="1"/>
          </p:cNvSpPr>
          <p:nvPr>
            <p:ph type="body" idx="15"/>
          </p:nvPr>
        </p:nvSpPr>
        <p:spPr>
          <a:xfrm>
            <a:off x="6667500" y="4010025"/>
            <a:ext cx="17716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[Satır toplamı]</a:t>
            </a:r>
            <a:endParaRPr lang="tr-TR" sz="1350"/>
          </a:p>
        </p:txBody>
      </p:sp>
      <p:sp>
        <p:nvSpPr>
          <p:cNvPr id="46" name="Tablo veri hücresi"/>
          <p:cNvSpPr/>
          <p:nvPr/>
        </p:nvSpPr>
        <p:spPr>
          <a:xfrm>
            <a:off x="8553450" y="3848100"/>
            <a:ext cx="3181350" cy="619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7" name="Hücre 2 4"/>
          <p:cNvSpPr txBox="1">
            <a:spLocks noGrp="1"/>
          </p:cNvSpPr>
          <p:nvPr>
            <p:ph type="body" idx="16"/>
          </p:nvPr>
        </p:nvSpPr>
        <p:spPr>
          <a:xfrm>
            <a:off x="8667750" y="4010025"/>
            <a:ext cx="29527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[Temin yöntemi]</a:t>
            </a:r>
            <a:endParaRPr lang="tr-TR" sz="1350"/>
          </a:p>
        </p:txBody>
      </p:sp>
      <p:sp>
        <p:nvSpPr>
          <p:cNvPr id="48" name="Tablo veri hücresi"/>
          <p:cNvSpPr/>
          <p:nvPr/>
        </p:nvSpPr>
        <p:spPr>
          <a:xfrm>
            <a:off x="457200" y="4467225"/>
            <a:ext cx="285750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9" name="Hücre 3 0"/>
          <p:cNvSpPr txBox="1">
            <a:spLocks noGrp="1"/>
          </p:cNvSpPr>
          <p:nvPr>
            <p:ph type="body" idx="17"/>
          </p:nvPr>
        </p:nvSpPr>
        <p:spPr>
          <a:xfrm>
            <a:off x="571500" y="4629150"/>
            <a:ext cx="262890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[Diğer gider]</a:t>
            </a:r>
            <a:endParaRPr lang="tr-TR" sz="1350"/>
          </a:p>
        </p:txBody>
      </p:sp>
      <p:sp>
        <p:nvSpPr>
          <p:cNvPr id="50" name="Tablo veri hücresi"/>
          <p:cNvSpPr/>
          <p:nvPr/>
        </p:nvSpPr>
        <p:spPr>
          <a:xfrm>
            <a:off x="3314700" y="4467225"/>
            <a:ext cx="104775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51" name="Hücre 3 1"/>
          <p:cNvSpPr txBox="1">
            <a:spLocks noGrp="1"/>
          </p:cNvSpPr>
          <p:nvPr>
            <p:ph type="body" idx="18"/>
          </p:nvPr>
        </p:nvSpPr>
        <p:spPr>
          <a:xfrm>
            <a:off x="3429000" y="4629150"/>
            <a:ext cx="8191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[Adet]</a:t>
            </a:r>
            <a:endParaRPr lang="tr-TR" sz="1350"/>
          </a:p>
        </p:txBody>
      </p:sp>
      <p:sp>
        <p:nvSpPr>
          <p:cNvPr id="52" name="Tablo veri hücresi"/>
          <p:cNvSpPr/>
          <p:nvPr/>
        </p:nvSpPr>
        <p:spPr>
          <a:xfrm>
            <a:off x="4362450" y="4467225"/>
            <a:ext cx="219075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53" name="Hücre 3 2"/>
          <p:cNvSpPr txBox="1">
            <a:spLocks noGrp="1"/>
          </p:cNvSpPr>
          <p:nvPr>
            <p:ph type="body" idx="19"/>
          </p:nvPr>
        </p:nvSpPr>
        <p:spPr>
          <a:xfrm>
            <a:off x="4476750" y="4629150"/>
            <a:ext cx="19621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[Birim tutar]</a:t>
            </a:r>
            <a:endParaRPr lang="tr-TR" sz="1350"/>
          </a:p>
        </p:txBody>
      </p:sp>
      <p:sp>
        <p:nvSpPr>
          <p:cNvPr id="54" name="Tablo veri hücresi"/>
          <p:cNvSpPr/>
          <p:nvPr/>
        </p:nvSpPr>
        <p:spPr>
          <a:xfrm>
            <a:off x="6553200" y="4467225"/>
            <a:ext cx="200025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55" name="Hücre 3 3"/>
          <p:cNvSpPr txBox="1">
            <a:spLocks noGrp="1"/>
          </p:cNvSpPr>
          <p:nvPr>
            <p:ph type="body" idx="20"/>
          </p:nvPr>
        </p:nvSpPr>
        <p:spPr>
          <a:xfrm>
            <a:off x="6667500" y="4629150"/>
            <a:ext cx="17716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[Satır toplamı]</a:t>
            </a:r>
            <a:endParaRPr lang="tr-TR" sz="1350"/>
          </a:p>
        </p:txBody>
      </p:sp>
      <p:sp>
        <p:nvSpPr>
          <p:cNvPr id="56" name="Tablo veri hücresi"/>
          <p:cNvSpPr/>
          <p:nvPr/>
        </p:nvSpPr>
        <p:spPr>
          <a:xfrm>
            <a:off x="8553450" y="4467225"/>
            <a:ext cx="3181350" cy="619125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57" name="Hücre 3 4"/>
          <p:cNvSpPr txBox="1">
            <a:spLocks noGrp="1"/>
          </p:cNvSpPr>
          <p:nvPr>
            <p:ph type="body" idx="21"/>
          </p:nvPr>
        </p:nvSpPr>
        <p:spPr>
          <a:xfrm>
            <a:off x="8667750" y="4629150"/>
            <a:ext cx="2952750" cy="390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[Temin yöntemi]</a:t>
            </a:r>
            <a:endParaRPr lang="tr-TR" sz="1350"/>
          </a:p>
        </p:txBody>
      </p:sp>
      <p:sp>
        <p:nvSpPr>
          <p:cNvPr id="58" name="Toplam bandı"/>
          <p:cNvSpPr/>
          <p:nvPr/>
        </p:nvSpPr>
        <p:spPr>
          <a:xfrm>
            <a:off x="457200" y="5381625"/>
            <a:ext cx="11277600" cy="685800"/>
          </a:xfrm>
          <a:prstGeom prst="round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59" name="Genel toplam"/>
          <p:cNvSpPr txBox="1">
            <a:spLocks noGrp="1"/>
          </p:cNvSpPr>
          <p:nvPr>
            <p:ph type="body" idx="22"/>
          </p:nvPr>
        </p:nvSpPr>
        <p:spPr>
          <a:xfrm>
            <a:off x="685800" y="5562600"/>
            <a:ext cx="6477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GENEL TOPLAM: [Tutar] TL</a:t>
            </a:r>
            <a:endParaRPr lang="tr-TR" sz="1875"/>
          </a:p>
        </p:txBody>
      </p:sp>
      <p:sp>
        <p:nvSpPr>
          <p:cNvPr id="60" name="Bütçe notu"/>
          <p:cNvSpPr txBox="1">
            <a:spLocks noGrp="1"/>
          </p:cNvSpPr>
          <p:nvPr>
            <p:ph type="body" idx="23"/>
          </p:nvPr>
        </p:nvSpPr>
        <p:spPr>
          <a:xfrm>
            <a:off x="7191375" y="5610225"/>
            <a:ext cx="424815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[Fiyat tarihi / Finansman kaynağı]</a:t>
            </a:r>
            <a:endParaRPr lang="tr-TR" sz="135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 Zaman Çizelgesi • İş Takvimi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UYGULAMA PLANI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 Zaman Çizelgesi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Tablo başlık hücresi"/>
          <p:cNvSpPr/>
          <p:nvPr/>
        </p:nvSpPr>
        <p:spPr>
          <a:xfrm>
            <a:off x="457200" y="2076450"/>
            <a:ext cx="38100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9" name="Sütun başlığı"/>
          <p:cNvSpPr txBox="1"/>
          <p:nvPr/>
        </p:nvSpPr>
        <p:spPr>
          <a:xfrm>
            <a:off x="571500" y="2219325"/>
            <a:ext cx="35814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İş paketi / Etkinlik</a:t>
            </a:r>
            <a:endParaRPr lang="tr-TR" sz="1350"/>
          </a:p>
        </p:txBody>
      </p:sp>
      <p:sp>
        <p:nvSpPr>
          <p:cNvPr id="10" name="Tablo başlık hücresi"/>
          <p:cNvSpPr/>
          <p:nvPr/>
        </p:nvSpPr>
        <p:spPr>
          <a:xfrm>
            <a:off x="4267200" y="2076450"/>
            <a:ext cx="21336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1" name="Sütun başlığı"/>
          <p:cNvSpPr txBox="1"/>
          <p:nvPr/>
        </p:nvSpPr>
        <p:spPr>
          <a:xfrm>
            <a:off x="4381500" y="2219325"/>
            <a:ext cx="1905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Sorumlu</a:t>
            </a:r>
            <a:endParaRPr lang="tr-TR" sz="1350"/>
          </a:p>
        </p:txBody>
      </p:sp>
      <p:sp>
        <p:nvSpPr>
          <p:cNvPr id="12" name="Tablo başlık hücresi"/>
          <p:cNvSpPr/>
          <p:nvPr/>
        </p:nvSpPr>
        <p:spPr>
          <a:xfrm>
            <a:off x="6400800" y="2076450"/>
            <a:ext cx="1333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3" name="Sütun başlığı"/>
          <p:cNvSpPr txBox="1"/>
          <p:nvPr/>
        </p:nvSpPr>
        <p:spPr>
          <a:xfrm>
            <a:off x="6515100" y="2219325"/>
            <a:ext cx="1104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1. hafta</a:t>
            </a:r>
            <a:endParaRPr lang="tr-TR" sz="1350"/>
          </a:p>
        </p:txBody>
      </p:sp>
      <p:sp>
        <p:nvSpPr>
          <p:cNvPr id="14" name="Tablo başlık hücresi"/>
          <p:cNvSpPr/>
          <p:nvPr/>
        </p:nvSpPr>
        <p:spPr>
          <a:xfrm>
            <a:off x="7734300" y="2076450"/>
            <a:ext cx="1333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5" name="Sütun başlığı"/>
          <p:cNvSpPr txBox="1"/>
          <p:nvPr/>
        </p:nvSpPr>
        <p:spPr>
          <a:xfrm>
            <a:off x="7848600" y="2219325"/>
            <a:ext cx="1104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2. hafta</a:t>
            </a:r>
            <a:endParaRPr lang="tr-TR" sz="1350"/>
          </a:p>
        </p:txBody>
      </p:sp>
      <p:sp>
        <p:nvSpPr>
          <p:cNvPr id="16" name="Tablo başlık hücresi"/>
          <p:cNvSpPr/>
          <p:nvPr/>
        </p:nvSpPr>
        <p:spPr>
          <a:xfrm>
            <a:off x="9067800" y="2076450"/>
            <a:ext cx="1333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7" name="Sütun başlığı"/>
          <p:cNvSpPr txBox="1"/>
          <p:nvPr/>
        </p:nvSpPr>
        <p:spPr>
          <a:xfrm>
            <a:off x="9182100" y="2219325"/>
            <a:ext cx="1104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3. hafta</a:t>
            </a:r>
            <a:endParaRPr lang="tr-TR" sz="1350"/>
          </a:p>
        </p:txBody>
      </p:sp>
      <p:sp>
        <p:nvSpPr>
          <p:cNvPr id="18" name="Tablo başlık hücresi"/>
          <p:cNvSpPr/>
          <p:nvPr/>
        </p:nvSpPr>
        <p:spPr>
          <a:xfrm>
            <a:off x="10401300" y="2076450"/>
            <a:ext cx="1333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9" name="Sütun başlığı"/>
          <p:cNvSpPr txBox="1"/>
          <p:nvPr/>
        </p:nvSpPr>
        <p:spPr>
          <a:xfrm>
            <a:off x="10515600" y="2219325"/>
            <a:ext cx="1104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4. hafta</a:t>
            </a:r>
            <a:endParaRPr lang="tr-TR" sz="1350"/>
          </a:p>
        </p:txBody>
      </p:sp>
      <p:sp>
        <p:nvSpPr>
          <p:cNvPr id="20" name="Tablo veri hücresi"/>
          <p:cNvSpPr/>
          <p:nvPr/>
        </p:nvSpPr>
        <p:spPr>
          <a:xfrm>
            <a:off x="457200" y="2609850"/>
            <a:ext cx="38100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1" name="Hücre 0 0"/>
          <p:cNvSpPr txBox="1">
            <a:spLocks noGrp="1"/>
          </p:cNvSpPr>
          <p:nvPr>
            <p:ph type="body" idx="2"/>
          </p:nvPr>
        </p:nvSpPr>
        <p:spPr>
          <a:xfrm>
            <a:off x="571500" y="2771775"/>
            <a:ext cx="35814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[Araştırma ve planlama]</a:t>
            </a:r>
            <a:endParaRPr lang="tr-TR" sz="1350"/>
          </a:p>
        </p:txBody>
      </p:sp>
      <p:sp>
        <p:nvSpPr>
          <p:cNvPr id="22" name="Tablo veri hücresi"/>
          <p:cNvSpPr/>
          <p:nvPr/>
        </p:nvSpPr>
        <p:spPr>
          <a:xfrm>
            <a:off x="4267200" y="2609850"/>
            <a:ext cx="21336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3" name="Hücre 0 1"/>
          <p:cNvSpPr txBox="1">
            <a:spLocks noGrp="1"/>
          </p:cNvSpPr>
          <p:nvPr>
            <p:ph type="body" idx="3"/>
          </p:nvPr>
        </p:nvSpPr>
        <p:spPr>
          <a:xfrm>
            <a:off x="4381500" y="2771775"/>
            <a:ext cx="19050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 Soyad]</a:t>
            </a:r>
            <a:endParaRPr lang="tr-TR" sz="1350"/>
          </a:p>
        </p:txBody>
      </p:sp>
      <p:sp>
        <p:nvSpPr>
          <p:cNvPr id="24" name="Tablo veri hücresi"/>
          <p:cNvSpPr/>
          <p:nvPr/>
        </p:nvSpPr>
        <p:spPr>
          <a:xfrm>
            <a:off x="6400800" y="2609850"/>
            <a:ext cx="13335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5" name="Hücre 0 2"/>
          <p:cNvSpPr txBox="1">
            <a:spLocks noGrp="1"/>
          </p:cNvSpPr>
          <p:nvPr>
            <p:ph type="body" idx="4"/>
          </p:nvPr>
        </p:nvSpPr>
        <p:spPr>
          <a:xfrm>
            <a:off x="6515100" y="27717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[X]</a:t>
            </a:r>
            <a:endParaRPr lang="tr-TR" sz="1350"/>
          </a:p>
        </p:txBody>
      </p:sp>
      <p:sp>
        <p:nvSpPr>
          <p:cNvPr id="26" name="Tablo veri hücresi"/>
          <p:cNvSpPr/>
          <p:nvPr/>
        </p:nvSpPr>
        <p:spPr>
          <a:xfrm>
            <a:off x="7734300" y="2609850"/>
            <a:ext cx="13335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7" name="Hücre 0 3"/>
          <p:cNvSpPr txBox="1">
            <a:spLocks noGrp="1"/>
          </p:cNvSpPr>
          <p:nvPr>
            <p:ph type="body" idx="5"/>
          </p:nvPr>
        </p:nvSpPr>
        <p:spPr>
          <a:xfrm>
            <a:off x="7848600" y="27717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28" name="Tablo veri hücresi"/>
          <p:cNvSpPr/>
          <p:nvPr/>
        </p:nvSpPr>
        <p:spPr>
          <a:xfrm>
            <a:off x="9067800" y="2609850"/>
            <a:ext cx="13335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29" name="Hücre 0 4"/>
          <p:cNvSpPr txBox="1">
            <a:spLocks noGrp="1"/>
          </p:cNvSpPr>
          <p:nvPr>
            <p:ph type="body" idx="6"/>
          </p:nvPr>
        </p:nvSpPr>
        <p:spPr>
          <a:xfrm>
            <a:off x="9182100" y="27717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30" name="Tablo veri hücresi"/>
          <p:cNvSpPr/>
          <p:nvPr/>
        </p:nvSpPr>
        <p:spPr>
          <a:xfrm>
            <a:off x="10401300" y="2609850"/>
            <a:ext cx="13335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1" name="Hücre 0 5"/>
          <p:cNvSpPr txBox="1">
            <a:spLocks noGrp="1"/>
          </p:cNvSpPr>
          <p:nvPr>
            <p:ph type="body" idx="7"/>
          </p:nvPr>
        </p:nvSpPr>
        <p:spPr>
          <a:xfrm>
            <a:off x="10515600" y="27717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32" name="Tablo veri hücresi"/>
          <p:cNvSpPr/>
          <p:nvPr/>
        </p:nvSpPr>
        <p:spPr>
          <a:xfrm>
            <a:off x="457200" y="3333750"/>
            <a:ext cx="38100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3" name="Hücre 1 0"/>
          <p:cNvSpPr txBox="1">
            <a:spLocks noGrp="1"/>
          </p:cNvSpPr>
          <p:nvPr>
            <p:ph type="body" idx="8"/>
          </p:nvPr>
        </p:nvSpPr>
        <p:spPr>
          <a:xfrm>
            <a:off x="571500" y="3495675"/>
            <a:ext cx="35814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[Tasarım ve geliştirme]</a:t>
            </a:r>
            <a:endParaRPr lang="tr-TR" sz="1350"/>
          </a:p>
        </p:txBody>
      </p:sp>
      <p:sp>
        <p:nvSpPr>
          <p:cNvPr id="34" name="Tablo veri hücresi"/>
          <p:cNvSpPr/>
          <p:nvPr/>
        </p:nvSpPr>
        <p:spPr>
          <a:xfrm>
            <a:off x="4267200" y="3333750"/>
            <a:ext cx="21336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5" name="Hücre 1 1"/>
          <p:cNvSpPr txBox="1">
            <a:spLocks noGrp="1"/>
          </p:cNvSpPr>
          <p:nvPr>
            <p:ph type="body" idx="9"/>
          </p:nvPr>
        </p:nvSpPr>
        <p:spPr>
          <a:xfrm>
            <a:off x="4381500" y="3495675"/>
            <a:ext cx="19050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 Soyad]</a:t>
            </a:r>
            <a:endParaRPr lang="tr-TR" sz="1350"/>
          </a:p>
        </p:txBody>
      </p:sp>
      <p:sp>
        <p:nvSpPr>
          <p:cNvPr id="36" name="Tablo veri hücresi"/>
          <p:cNvSpPr/>
          <p:nvPr/>
        </p:nvSpPr>
        <p:spPr>
          <a:xfrm>
            <a:off x="6400800" y="3333750"/>
            <a:ext cx="13335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7" name="Hücre 1 2"/>
          <p:cNvSpPr txBox="1">
            <a:spLocks noGrp="1"/>
          </p:cNvSpPr>
          <p:nvPr>
            <p:ph type="body" idx="10"/>
          </p:nvPr>
        </p:nvSpPr>
        <p:spPr>
          <a:xfrm>
            <a:off x="6515100" y="34956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38" name="Tablo veri hücresi"/>
          <p:cNvSpPr/>
          <p:nvPr/>
        </p:nvSpPr>
        <p:spPr>
          <a:xfrm>
            <a:off x="7734300" y="3333750"/>
            <a:ext cx="13335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39" name="Hücre 1 3"/>
          <p:cNvSpPr txBox="1">
            <a:spLocks noGrp="1"/>
          </p:cNvSpPr>
          <p:nvPr>
            <p:ph type="body" idx="11"/>
          </p:nvPr>
        </p:nvSpPr>
        <p:spPr>
          <a:xfrm>
            <a:off x="7848600" y="34956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[X]</a:t>
            </a:r>
            <a:endParaRPr lang="tr-TR" sz="1350"/>
          </a:p>
        </p:txBody>
      </p:sp>
      <p:sp>
        <p:nvSpPr>
          <p:cNvPr id="40" name="Tablo veri hücresi"/>
          <p:cNvSpPr/>
          <p:nvPr/>
        </p:nvSpPr>
        <p:spPr>
          <a:xfrm>
            <a:off x="9067800" y="3333750"/>
            <a:ext cx="13335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1" name="Hücre 1 4"/>
          <p:cNvSpPr txBox="1">
            <a:spLocks noGrp="1"/>
          </p:cNvSpPr>
          <p:nvPr>
            <p:ph type="body" idx="12"/>
          </p:nvPr>
        </p:nvSpPr>
        <p:spPr>
          <a:xfrm>
            <a:off x="9182100" y="34956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42" name="Tablo veri hücresi"/>
          <p:cNvSpPr/>
          <p:nvPr/>
        </p:nvSpPr>
        <p:spPr>
          <a:xfrm>
            <a:off x="10401300" y="3333750"/>
            <a:ext cx="13335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3" name="Hücre 1 5"/>
          <p:cNvSpPr txBox="1">
            <a:spLocks noGrp="1"/>
          </p:cNvSpPr>
          <p:nvPr>
            <p:ph type="body" idx="13"/>
          </p:nvPr>
        </p:nvSpPr>
        <p:spPr>
          <a:xfrm>
            <a:off x="10515600" y="34956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44" name="Tablo veri hücresi"/>
          <p:cNvSpPr/>
          <p:nvPr/>
        </p:nvSpPr>
        <p:spPr>
          <a:xfrm>
            <a:off x="457200" y="4057650"/>
            <a:ext cx="38100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5" name="Hücre 2 0"/>
          <p:cNvSpPr txBox="1">
            <a:spLocks noGrp="1"/>
          </p:cNvSpPr>
          <p:nvPr>
            <p:ph type="body" idx="14"/>
          </p:nvPr>
        </p:nvSpPr>
        <p:spPr>
          <a:xfrm>
            <a:off x="571500" y="4219575"/>
            <a:ext cx="35814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[Prototip ve test]</a:t>
            </a:r>
            <a:endParaRPr lang="tr-TR" sz="1350"/>
          </a:p>
        </p:txBody>
      </p:sp>
      <p:sp>
        <p:nvSpPr>
          <p:cNvPr id="46" name="Tablo veri hücresi"/>
          <p:cNvSpPr/>
          <p:nvPr/>
        </p:nvSpPr>
        <p:spPr>
          <a:xfrm>
            <a:off x="4267200" y="4057650"/>
            <a:ext cx="21336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7" name="Hücre 2 1"/>
          <p:cNvSpPr txBox="1">
            <a:spLocks noGrp="1"/>
          </p:cNvSpPr>
          <p:nvPr>
            <p:ph type="body" idx="15"/>
          </p:nvPr>
        </p:nvSpPr>
        <p:spPr>
          <a:xfrm>
            <a:off x="4381500" y="4219575"/>
            <a:ext cx="19050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 Soyad]</a:t>
            </a:r>
            <a:endParaRPr lang="tr-TR" sz="1350"/>
          </a:p>
        </p:txBody>
      </p:sp>
      <p:sp>
        <p:nvSpPr>
          <p:cNvPr id="48" name="Tablo veri hücresi"/>
          <p:cNvSpPr/>
          <p:nvPr/>
        </p:nvSpPr>
        <p:spPr>
          <a:xfrm>
            <a:off x="6400800" y="4057650"/>
            <a:ext cx="13335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49" name="Hücre 2 2"/>
          <p:cNvSpPr txBox="1">
            <a:spLocks noGrp="1"/>
          </p:cNvSpPr>
          <p:nvPr>
            <p:ph type="body" idx="16"/>
          </p:nvPr>
        </p:nvSpPr>
        <p:spPr>
          <a:xfrm>
            <a:off x="6515100" y="42195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50" name="Tablo veri hücresi"/>
          <p:cNvSpPr/>
          <p:nvPr/>
        </p:nvSpPr>
        <p:spPr>
          <a:xfrm>
            <a:off x="7734300" y="4057650"/>
            <a:ext cx="13335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51" name="Hücre 2 3"/>
          <p:cNvSpPr txBox="1">
            <a:spLocks noGrp="1"/>
          </p:cNvSpPr>
          <p:nvPr>
            <p:ph type="body" idx="17"/>
          </p:nvPr>
        </p:nvSpPr>
        <p:spPr>
          <a:xfrm>
            <a:off x="7848600" y="42195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52" name="Tablo veri hücresi"/>
          <p:cNvSpPr/>
          <p:nvPr/>
        </p:nvSpPr>
        <p:spPr>
          <a:xfrm>
            <a:off x="9067800" y="4057650"/>
            <a:ext cx="13335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53" name="Hücre 2 4"/>
          <p:cNvSpPr txBox="1">
            <a:spLocks noGrp="1"/>
          </p:cNvSpPr>
          <p:nvPr>
            <p:ph type="body" idx="18"/>
          </p:nvPr>
        </p:nvSpPr>
        <p:spPr>
          <a:xfrm>
            <a:off x="9182100" y="42195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[X]</a:t>
            </a:r>
            <a:endParaRPr lang="tr-TR" sz="1350"/>
          </a:p>
        </p:txBody>
      </p:sp>
      <p:sp>
        <p:nvSpPr>
          <p:cNvPr id="54" name="Tablo veri hücresi"/>
          <p:cNvSpPr/>
          <p:nvPr/>
        </p:nvSpPr>
        <p:spPr>
          <a:xfrm>
            <a:off x="10401300" y="4057650"/>
            <a:ext cx="1333500" cy="7239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55" name="Hücre 2 5"/>
          <p:cNvSpPr txBox="1">
            <a:spLocks noGrp="1"/>
          </p:cNvSpPr>
          <p:nvPr>
            <p:ph type="body" idx="19"/>
          </p:nvPr>
        </p:nvSpPr>
        <p:spPr>
          <a:xfrm>
            <a:off x="10515600" y="42195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56" name="Tablo veri hücresi"/>
          <p:cNvSpPr/>
          <p:nvPr/>
        </p:nvSpPr>
        <p:spPr>
          <a:xfrm>
            <a:off x="457200" y="4781550"/>
            <a:ext cx="38100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57" name="Hücre 3 0"/>
          <p:cNvSpPr txBox="1">
            <a:spLocks noGrp="1"/>
          </p:cNvSpPr>
          <p:nvPr>
            <p:ph type="body" idx="20"/>
          </p:nvPr>
        </p:nvSpPr>
        <p:spPr>
          <a:xfrm>
            <a:off x="571500" y="4943475"/>
            <a:ext cx="35814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[İyileştirme ve sunum]</a:t>
            </a:r>
            <a:endParaRPr lang="tr-TR" sz="1350"/>
          </a:p>
        </p:txBody>
      </p:sp>
      <p:sp>
        <p:nvSpPr>
          <p:cNvPr id="58" name="Tablo veri hücresi"/>
          <p:cNvSpPr/>
          <p:nvPr/>
        </p:nvSpPr>
        <p:spPr>
          <a:xfrm>
            <a:off x="4267200" y="4781550"/>
            <a:ext cx="21336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59" name="Hücre 3 1"/>
          <p:cNvSpPr txBox="1">
            <a:spLocks noGrp="1"/>
          </p:cNvSpPr>
          <p:nvPr>
            <p:ph type="body" idx="21"/>
          </p:nvPr>
        </p:nvSpPr>
        <p:spPr>
          <a:xfrm>
            <a:off x="4381500" y="4943475"/>
            <a:ext cx="19050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 Soyad]</a:t>
            </a:r>
            <a:endParaRPr lang="tr-TR" sz="1350"/>
          </a:p>
        </p:txBody>
      </p:sp>
      <p:sp>
        <p:nvSpPr>
          <p:cNvPr id="60" name="Tablo veri hücresi"/>
          <p:cNvSpPr/>
          <p:nvPr/>
        </p:nvSpPr>
        <p:spPr>
          <a:xfrm>
            <a:off x="6400800" y="4781550"/>
            <a:ext cx="13335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61" name="Hücre 3 2"/>
          <p:cNvSpPr txBox="1">
            <a:spLocks noGrp="1"/>
          </p:cNvSpPr>
          <p:nvPr>
            <p:ph type="body" idx="22"/>
          </p:nvPr>
        </p:nvSpPr>
        <p:spPr>
          <a:xfrm>
            <a:off x="6515100" y="49434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62" name="Tablo veri hücresi"/>
          <p:cNvSpPr/>
          <p:nvPr/>
        </p:nvSpPr>
        <p:spPr>
          <a:xfrm>
            <a:off x="7734300" y="4781550"/>
            <a:ext cx="13335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63" name="Hücre 3 3"/>
          <p:cNvSpPr txBox="1">
            <a:spLocks noGrp="1"/>
          </p:cNvSpPr>
          <p:nvPr>
            <p:ph type="body" idx="23"/>
          </p:nvPr>
        </p:nvSpPr>
        <p:spPr>
          <a:xfrm>
            <a:off x="7848600" y="49434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64" name="Tablo veri hücresi"/>
          <p:cNvSpPr/>
          <p:nvPr/>
        </p:nvSpPr>
        <p:spPr>
          <a:xfrm>
            <a:off x="9067800" y="4781550"/>
            <a:ext cx="13335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65" name="Hücre 3 4"/>
          <p:cNvSpPr txBox="1">
            <a:spLocks noGrp="1"/>
          </p:cNvSpPr>
          <p:nvPr>
            <p:ph type="body" idx="24"/>
          </p:nvPr>
        </p:nvSpPr>
        <p:spPr>
          <a:xfrm>
            <a:off x="9182100" y="49434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66" name="Tablo veri hücresi"/>
          <p:cNvSpPr/>
          <p:nvPr/>
        </p:nvSpPr>
        <p:spPr>
          <a:xfrm>
            <a:off x="10401300" y="4781550"/>
            <a:ext cx="1333500" cy="723900"/>
          </a:xfrm>
          <a:prstGeom prst="rect">
            <a:avLst/>
          </a:prstGeom>
          <a:solidFill>
            <a:srgbClr val="E7EB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67" name="Hücre 3 5"/>
          <p:cNvSpPr txBox="1">
            <a:spLocks noGrp="1"/>
          </p:cNvSpPr>
          <p:nvPr>
            <p:ph type="body" idx="25"/>
          </p:nvPr>
        </p:nvSpPr>
        <p:spPr>
          <a:xfrm>
            <a:off x="10515600" y="4943475"/>
            <a:ext cx="11049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[X]</a:t>
            </a:r>
            <a:endParaRPr lang="tr-TR" sz="1350"/>
          </a:p>
        </p:txBody>
      </p:sp>
      <p:sp>
        <p:nvSpPr>
          <p:cNvPr id="68" name="Takvim notu"/>
          <p:cNvSpPr txBox="1">
            <a:spLocks noGrp="1"/>
          </p:cNvSpPr>
          <p:nvPr>
            <p:ph type="body" idx="26"/>
          </p:nvPr>
        </p:nvSpPr>
        <p:spPr>
          <a:xfrm>
            <a:off x="523875" y="5791200"/>
            <a:ext cx="11144250" cy="333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275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[Hafta başlıklarını tarihlerle değiştirin; çalışma dönemlerini X ile işaretleyin.]</a:t>
            </a:r>
            <a:endParaRPr lang="tr-TR" sz="127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M Projesi Müfredat Analizi • Fen Bilimleri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DİSİPLİNLER ARASI BAĞLANTILAR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Ders başlığı"/>
          <p:cNvSpPr txBox="1">
            <a:spLocks noGrp="1"/>
          </p:cNvSpPr>
          <p:nvPr>
            <p:ph type="body" idx="2"/>
          </p:nvPr>
        </p:nvSpPr>
        <p:spPr>
          <a:xfrm>
            <a:off x="523875" y="1981200"/>
            <a:ext cx="1112520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Fen Bilimleri</a:t>
            </a:r>
            <a:endParaRPr lang="tr-TR" sz="2025"/>
          </a:p>
        </p:txBody>
      </p:sp>
      <p:sp>
        <p:nvSpPr>
          <p:cNvPr id="9" name="Tablo başlık hücresi"/>
          <p:cNvSpPr/>
          <p:nvPr/>
        </p:nvSpPr>
        <p:spPr>
          <a:xfrm>
            <a:off x="457200" y="2571750"/>
            <a:ext cx="3238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0" name="Sütun başlığı"/>
          <p:cNvSpPr txBox="1"/>
          <p:nvPr/>
        </p:nvSpPr>
        <p:spPr>
          <a:xfrm>
            <a:off x="571500" y="2714625"/>
            <a:ext cx="3009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Ders / Sınıf</a:t>
            </a:r>
            <a:endParaRPr lang="tr-TR" sz="1350"/>
          </a:p>
        </p:txBody>
      </p:sp>
      <p:sp>
        <p:nvSpPr>
          <p:cNvPr id="11" name="Tablo başlık hücresi"/>
          <p:cNvSpPr/>
          <p:nvPr/>
        </p:nvSpPr>
        <p:spPr>
          <a:xfrm>
            <a:off x="3695700" y="2571750"/>
            <a:ext cx="80391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2" name="Sütun başlığı"/>
          <p:cNvSpPr txBox="1"/>
          <p:nvPr/>
        </p:nvSpPr>
        <p:spPr>
          <a:xfrm>
            <a:off x="3810000" y="2714625"/>
            <a:ext cx="78105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Kazanım / Öğrenme çıktısı</a:t>
            </a:r>
            <a:endParaRPr lang="tr-TR" sz="1350"/>
          </a:p>
        </p:txBody>
      </p:sp>
      <p:sp>
        <p:nvSpPr>
          <p:cNvPr id="13" name="Tablo veri hücresi"/>
          <p:cNvSpPr/>
          <p:nvPr/>
        </p:nvSpPr>
        <p:spPr>
          <a:xfrm>
            <a:off x="457200" y="3105150"/>
            <a:ext cx="32385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4" name="Hücre 0 0"/>
          <p:cNvSpPr txBox="1">
            <a:spLocks noGrp="1"/>
          </p:cNvSpPr>
          <p:nvPr>
            <p:ph type="body" idx="3"/>
          </p:nvPr>
        </p:nvSpPr>
        <p:spPr>
          <a:xfrm>
            <a:off x="571500" y="3267075"/>
            <a:ext cx="30099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Fen Bilimleri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15" name="Tablo veri hücresi"/>
          <p:cNvSpPr/>
          <p:nvPr/>
        </p:nvSpPr>
        <p:spPr>
          <a:xfrm>
            <a:off x="3695700" y="3105150"/>
            <a:ext cx="80391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6" name="Hücre 0 1"/>
          <p:cNvSpPr txBox="1">
            <a:spLocks noGrp="1"/>
          </p:cNvSpPr>
          <p:nvPr>
            <p:ph type="body" idx="4"/>
          </p:nvPr>
        </p:nvSpPr>
        <p:spPr>
          <a:xfrm>
            <a:off x="3810000" y="3267075"/>
            <a:ext cx="78105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M Projesi Müfredat Analizi • Teknoloji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DİSİPLİNLER ARASI BAĞLANTILAR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Ders başlığı"/>
          <p:cNvSpPr txBox="1">
            <a:spLocks noGrp="1"/>
          </p:cNvSpPr>
          <p:nvPr>
            <p:ph type="body" idx="2"/>
          </p:nvPr>
        </p:nvSpPr>
        <p:spPr>
          <a:xfrm>
            <a:off x="523875" y="1981200"/>
            <a:ext cx="1112520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Teknoloji</a:t>
            </a:r>
            <a:endParaRPr lang="tr-TR" sz="2025"/>
          </a:p>
        </p:txBody>
      </p:sp>
      <p:sp>
        <p:nvSpPr>
          <p:cNvPr id="9" name="Tablo başlık hücresi"/>
          <p:cNvSpPr/>
          <p:nvPr/>
        </p:nvSpPr>
        <p:spPr>
          <a:xfrm>
            <a:off x="457200" y="2571750"/>
            <a:ext cx="3238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0" name="Sütun başlığı"/>
          <p:cNvSpPr txBox="1"/>
          <p:nvPr/>
        </p:nvSpPr>
        <p:spPr>
          <a:xfrm>
            <a:off x="571500" y="2714625"/>
            <a:ext cx="3009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Ders / Sınıf</a:t>
            </a:r>
            <a:endParaRPr lang="tr-TR" sz="1350"/>
          </a:p>
        </p:txBody>
      </p:sp>
      <p:sp>
        <p:nvSpPr>
          <p:cNvPr id="11" name="Tablo başlık hücresi"/>
          <p:cNvSpPr/>
          <p:nvPr/>
        </p:nvSpPr>
        <p:spPr>
          <a:xfrm>
            <a:off x="3695700" y="2571750"/>
            <a:ext cx="80391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2" name="Sütun başlığı"/>
          <p:cNvSpPr txBox="1"/>
          <p:nvPr/>
        </p:nvSpPr>
        <p:spPr>
          <a:xfrm>
            <a:off x="3810000" y="2714625"/>
            <a:ext cx="78105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Kazanım / Öğrenme çıktısı</a:t>
            </a:r>
            <a:endParaRPr lang="tr-TR" sz="1350"/>
          </a:p>
        </p:txBody>
      </p:sp>
      <p:sp>
        <p:nvSpPr>
          <p:cNvPr id="13" name="Tablo veri hücresi"/>
          <p:cNvSpPr/>
          <p:nvPr/>
        </p:nvSpPr>
        <p:spPr>
          <a:xfrm>
            <a:off x="457200" y="3105150"/>
            <a:ext cx="32385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4" name="Hücre 0 0"/>
          <p:cNvSpPr txBox="1">
            <a:spLocks noGrp="1"/>
          </p:cNvSpPr>
          <p:nvPr>
            <p:ph type="body" idx="3"/>
          </p:nvPr>
        </p:nvSpPr>
        <p:spPr>
          <a:xfrm>
            <a:off x="571500" y="3267075"/>
            <a:ext cx="30099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Teknoloji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15" name="Tablo veri hücresi"/>
          <p:cNvSpPr/>
          <p:nvPr/>
        </p:nvSpPr>
        <p:spPr>
          <a:xfrm>
            <a:off x="3695700" y="3105150"/>
            <a:ext cx="80391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6" name="Hücre 0 1"/>
          <p:cNvSpPr txBox="1">
            <a:spLocks noGrp="1"/>
          </p:cNvSpPr>
          <p:nvPr>
            <p:ph type="body" idx="4"/>
          </p:nvPr>
        </p:nvSpPr>
        <p:spPr>
          <a:xfrm>
            <a:off x="3810000" y="3267075"/>
            <a:ext cx="78105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M Projesi Müfredat Analizi • Mühendislik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DİSİPLİNLER ARASI BAĞLANTILAR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Ders başlığı"/>
          <p:cNvSpPr txBox="1">
            <a:spLocks noGrp="1"/>
          </p:cNvSpPr>
          <p:nvPr>
            <p:ph type="body" idx="2"/>
          </p:nvPr>
        </p:nvSpPr>
        <p:spPr>
          <a:xfrm>
            <a:off x="523875" y="1981200"/>
            <a:ext cx="1112520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Mühendislik</a:t>
            </a:r>
            <a:endParaRPr lang="tr-TR" sz="2025"/>
          </a:p>
        </p:txBody>
      </p:sp>
      <p:sp>
        <p:nvSpPr>
          <p:cNvPr id="9" name="Tablo başlık hücresi"/>
          <p:cNvSpPr/>
          <p:nvPr/>
        </p:nvSpPr>
        <p:spPr>
          <a:xfrm>
            <a:off x="457200" y="2571750"/>
            <a:ext cx="3238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0" name="Sütun başlığı"/>
          <p:cNvSpPr txBox="1"/>
          <p:nvPr/>
        </p:nvSpPr>
        <p:spPr>
          <a:xfrm>
            <a:off x="571500" y="2714625"/>
            <a:ext cx="3009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Ders / Sınıf</a:t>
            </a:r>
            <a:endParaRPr lang="tr-TR" sz="1350"/>
          </a:p>
        </p:txBody>
      </p:sp>
      <p:sp>
        <p:nvSpPr>
          <p:cNvPr id="11" name="Tablo başlık hücresi"/>
          <p:cNvSpPr/>
          <p:nvPr/>
        </p:nvSpPr>
        <p:spPr>
          <a:xfrm>
            <a:off x="3695700" y="2571750"/>
            <a:ext cx="80391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2" name="Sütun başlığı"/>
          <p:cNvSpPr txBox="1"/>
          <p:nvPr/>
        </p:nvSpPr>
        <p:spPr>
          <a:xfrm>
            <a:off x="3810000" y="2714625"/>
            <a:ext cx="78105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Kazanım / Öğrenme çıktısı</a:t>
            </a:r>
            <a:endParaRPr lang="tr-TR" sz="1350"/>
          </a:p>
        </p:txBody>
      </p:sp>
      <p:sp>
        <p:nvSpPr>
          <p:cNvPr id="13" name="Tablo veri hücresi"/>
          <p:cNvSpPr/>
          <p:nvPr/>
        </p:nvSpPr>
        <p:spPr>
          <a:xfrm>
            <a:off x="457200" y="3105150"/>
            <a:ext cx="32385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4" name="Hücre 0 0"/>
          <p:cNvSpPr txBox="1">
            <a:spLocks noGrp="1"/>
          </p:cNvSpPr>
          <p:nvPr>
            <p:ph type="body" idx="3"/>
          </p:nvPr>
        </p:nvSpPr>
        <p:spPr>
          <a:xfrm>
            <a:off x="571500" y="3267075"/>
            <a:ext cx="30099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Mühendislik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15" name="Tablo veri hücresi"/>
          <p:cNvSpPr/>
          <p:nvPr/>
        </p:nvSpPr>
        <p:spPr>
          <a:xfrm>
            <a:off x="3695700" y="3105150"/>
            <a:ext cx="80391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6" name="Hücre 0 1"/>
          <p:cNvSpPr txBox="1">
            <a:spLocks noGrp="1"/>
          </p:cNvSpPr>
          <p:nvPr>
            <p:ph type="body" idx="4"/>
          </p:nvPr>
        </p:nvSpPr>
        <p:spPr>
          <a:xfrm>
            <a:off x="3810000" y="3267075"/>
            <a:ext cx="78105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M Projesi Müfredat Analizi • Matematik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DİSİPLİNLER ARASI BAĞLANTILAR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Ders başlığı"/>
          <p:cNvSpPr txBox="1">
            <a:spLocks noGrp="1"/>
          </p:cNvSpPr>
          <p:nvPr>
            <p:ph type="body" idx="2"/>
          </p:nvPr>
        </p:nvSpPr>
        <p:spPr>
          <a:xfrm>
            <a:off x="523875" y="1981200"/>
            <a:ext cx="1112520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Matematik</a:t>
            </a:r>
            <a:endParaRPr lang="tr-TR" sz="2025"/>
          </a:p>
        </p:txBody>
      </p:sp>
      <p:sp>
        <p:nvSpPr>
          <p:cNvPr id="9" name="Tablo başlık hücresi"/>
          <p:cNvSpPr/>
          <p:nvPr/>
        </p:nvSpPr>
        <p:spPr>
          <a:xfrm>
            <a:off x="457200" y="2571750"/>
            <a:ext cx="3238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0" name="Sütun başlığı"/>
          <p:cNvSpPr txBox="1"/>
          <p:nvPr/>
        </p:nvSpPr>
        <p:spPr>
          <a:xfrm>
            <a:off x="571500" y="2714625"/>
            <a:ext cx="3009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Ders / Sınıf</a:t>
            </a:r>
            <a:endParaRPr lang="tr-TR" sz="1350"/>
          </a:p>
        </p:txBody>
      </p:sp>
      <p:sp>
        <p:nvSpPr>
          <p:cNvPr id="11" name="Tablo başlık hücresi"/>
          <p:cNvSpPr/>
          <p:nvPr/>
        </p:nvSpPr>
        <p:spPr>
          <a:xfrm>
            <a:off x="3695700" y="2571750"/>
            <a:ext cx="80391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2" name="Sütun başlığı"/>
          <p:cNvSpPr txBox="1"/>
          <p:nvPr/>
        </p:nvSpPr>
        <p:spPr>
          <a:xfrm>
            <a:off x="3810000" y="2714625"/>
            <a:ext cx="78105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Kazanım / Öğrenme çıktısı</a:t>
            </a:r>
            <a:endParaRPr lang="tr-TR" sz="1350"/>
          </a:p>
        </p:txBody>
      </p:sp>
      <p:sp>
        <p:nvSpPr>
          <p:cNvPr id="13" name="Tablo veri hücresi"/>
          <p:cNvSpPr/>
          <p:nvPr/>
        </p:nvSpPr>
        <p:spPr>
          <a:xfrm>
            <a:off x="457200" y="3105150"/>
            <a:ext cx="32385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4" name="Hücre 0 0"/>
          <p:cNvSpPr txBox="1">
            <a:spLocks noGrp="1"/>
          </p:cNvSpPr>
          <p:nvPr>
            <p:ph type="body" idx="3"/>
          </p:nvPr>
        </p:nvSpPr>
        <p:spPr>
          <a:xfrm>
            <a:off x="571500" y="3267075"/>
            <a:ext cx="30099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Matematik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15" name="Tablo veri hücresi"/>
          <p:cNvSpPr/>
          <p:nvPr/>
        </p:nvSpPr>
        <p:spPr>
          <a:xfrm>
            <a:off x="3695700" y="3105150"/>
            <a:ext cx="80391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6" name="Hücre 0 1"/>
          <p:cNvSpPr txBox="1">
            <a:spLocks noGrp="1"/>
          </p:cNvSpPr>
          <p:nvPr>
            <p:ph type="body" idx="4"/>
          </p:nvPr>
        </p:nvSpPr>
        <p:spPr>
          <a:xfrm>
            <a:off x="3810000" y="3267075"/>
            <a:ext cx="78105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M Projesi Müfredat Analizi • Sanat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DİSİPLİNLER ARASI BAĞLANTILAR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Ders başlığı"/>
          <p:cNvSpPr txBox="1">
            <a:spLocks noGrp="1"/>
          </p:cNvSpPr>
          <p:nvPr>
            <p:ph type="body" idx="2"/>
          </p:nvPr>
        </p:nvSpPr>
        <p:spPr>
          <a:xfrm>
            <a:off x="523875" y="1981200"/>
            <a:ext cx="1112520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Sanat</a:t>
            </a:r>
            <a:endParaRPr lang="tr-TR" sz="2025"/>
          </a:p>
        </p:txBody>
      </p:sp>
      <p:sp>
        <p:nvSpPr>
          <p:cNvPr id="9" name="Tablo başlık hücresi"/>
          <p:cNvSpPr/>
          <p:nvPr/>
        </p:nvSpPr>
        <p:spPr>
          <a:xfrm>
            <a:off x="457200" y="2571750"/>
            <a:ext cx="32385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0" name="Sütun başlığı"/>
          <p:cNvSpPr txBox="1"/>
          <p:nvPr/>
        </p:nvSpPr>
        <p:spPr>
          <a:xfrm>
            <a:off x="571500" y="2714625"/>
            <a:ext cx="30099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Ders / Sınıf</a:t>
            </a:r>
            <a:endParaRPr lang="tr-TR" sz="1350"/>
          </a:p>
        </p:txBody>
      </p:sp>
      <p:sp>
        <p:nvSpPr>
          <p:cNvPr id="11" name="Tablo başlık hücresi"/>
          <p:cNvSpPr/>
          <p:nvPr/>
        </p:nvSpPr>
        <p:spPr>
          <a:xfrm>
            <a:off x="3695700" y="2571750"/>
            <a:ext cx="8039100" cy="533400"/>
          </a:xfrm>
          <a:prstGeom prst="rect">
            <a:avLst/>
          </a:prstGeom>
          <a:solidFill>
            <a:srgbClr val="5271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2" name="Sütun başlığı"/>
          <p:cNvSpPr txBox="1"/>
          <p:nvPr/>
        </p:nvSpPr>
        <p:spPr>
          <a:xfrm>
            <a:off x="3810000" y="2714625"/>
            <a:ext cx="78105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Kazanım / Öğrenme çıktısı</a:t>
            </a:r>
            <a:endParaRPr lang="tr-TR" sz="1350"/>
          </a:p>
        </p:txBody>
      </p:sp>
      <p:sp>
        <p:nvSpPr>
          <p:cNvPr id="13" name="Tablo veri hücresi"/>
          <p:cNvSpPr/>
          <p:nvPr/>
        </p:nvSpPr>
        <p:spPr>
          <a:xfrm>
            <a:off x="457200" y="3105150"/>
            <a:ext cx="32385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4" name="Hücre 0 0"/>
          <p:cNvSpPr txBox="1">
            <a:spLocks noGrp="1"/>
          </p:cNvSpPr>
          <p:nvPr>
            <p:ph type="body" idx="3"/>
          </p:nvPr>
        </p:nvSpPr>
        <p:spPr>
          <a:xfrm>
            <a:off x="571500" y="3267075"/>
            <a:ext cx="30099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Sanat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15" name="Tablo veri hücresi"/>
          <p:cNvSpPr/>
          <p:nvPr/>
        </p:nvSpPr>
        <p:spPr>
          <a:xfrm>
            <a:off x="3695700" y="3105150"/>
            <a:ext cx="8039100" cy="24765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6F6F6"/>
            </a:solidFill>
          </a:ln>
        </p:spPr>
      </p:sp>
      <p:sp>
        <p:nvSpPr>
          <p:cNvPr id="16" name="Hücre 0 1"/>
          <p:cNvSpPr txBox="1">
            <a:spLocks noGrp="1"/>
          </p:cNvSpPr>
          <p:nvPr>
            <p:ph type="body" idx="4"/>
          </p:nvPr>
        </p:nvSpPr>
        <p:spPr>
          <a:xfrm>
            <a:off x="3810000" y="3267075"/>
            <a:ext cx="7810500" cy="2247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 yy Becerileri • Beceri ve Kanıt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BECERİ GELİŞİMİ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21. yy Becerileri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 Çıktıları • Ürün ve Etki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SONUÇLAR VE DEĞERLENDİRME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 Çıktıları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İçerik kartı"/>
          <p:cNvSpPr/>
          <p:nvPr/>
        </p:nvSpPr>
        <p:spPr>
          <a:xfrm>
            <a:off x="457200" y="2076450"/>
            <a:ext cx="3638550" cy="342900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9" name="Kart vurgusu"/>
          <p:cNvSpPr/>
          <p:nvPr/>
        </p:nvSpPr>
        <p:spPr>
          <a:xfrm>
            <a:off x="457200" y="2076450"/>
            <a:ext cx="3638550" cy="47625"/>
          </a:xfrm>
          <a:prstGeom prst="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10" name="Kart başlığı"/>
          <p:cNvSpPr txBox="1"/>
          <p:nvPr/>
        </p:nvSpPr>
        <p:spPr>
          <a:xfrm>
            <a:off x="685800" y="2305050"/>
            <a:ext cx="31813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Somut ürünler</a:t>
            </a:r>
            <a:endParaRPr lang="tr-TR" sz="1950"/>
          </a:p>
        </p:txBody>
      </p:sp>
      <p:sp>
        <p:nvSpPr>
          <p:cNvPr id="11" name="Somut ürünler"/>
          <p:cNvSpPr txBox="1">
            <a:spLocks noGrp="1"/>
          </p:cNvSpPr>
          <p:nvPr>
            <p:ph type="body" idx="2"/>
          </p:nvPr>
        </p:nvSpPr>
        <p:spPr>
          <a:xfrm>
            <a:off x="685800" y="3028950"/>
            <a:ext cx="3181350" cy="2305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[Prototip / Model / Yazılım]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[Rapor / Sunum / Materyal]</a:t>
            </a:r>
            <a:endParaRPr lang="tr-TR" sz="1650"/>
          </a:p>
        </p:txBody>
      </p:sp>
      <p:sp>
        <p:nvSpPr>
          <p:cNvPr id="12" name="İçerik kartı"/>
          <p:cNvSpPr/>
          <p:nvPr/>
        </p:nvSpPr>
        <p:spPr>
          <a:xfrm>
            <a:off x="4276725" y="2076450"/>
            <a:ext cx="3638550" cy="342900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3" name="Kart vurgusu"/>
          <p:cNvSpPr/>
          <p:nvPr/>
        </p:nvSpPr>
        <p:spPr>
          <a:xfrm>
            <a:off x="4276725" y="2076450"/>
            <a:ext cx="363855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sp>
        <p:nvSpPr>
          <p:cNvPr id="14" name="Kart başlığı"/>
          <p:cNvSpPr txBox="1"/>
          <p:nvPr/>
        </p:nvSpPr>
        <p:spPr>
          <a:xfrm>
            <a:off x="4505325" y="2305050"/>
            <a:ext cx="31813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>
                <a:solidFill>
                  <a:srgbClr val="FF5757"/>
                </a:solidFill>
                <a:latin typeface="Aptos"/>
                <a:ea typeface="Aptos"/>
                <a:cs typeface="Aptos"/>
              </a:rPr>
              <a:t>Öğrenme çıktıları</a:t>
            </a:r>
            <a:endParaRPr lang="tr-TR" sz="1950"/>
          </a:p>
        </p:txBody>
      </p:sp>
      <p:sp>
        <p:nvSpPr>
          <p:cNvPr id="15" name="Öğrenme çıktıları"/>
          <p:cNvSpPr txBox="1">
            <a:spLocks noGrp="1"/>
          </p:cNvSpPr>
          <p:nvPr>
            <p:ph type="body" idx="3"/>
          </p:nvPr>
        </p:nvSpPr>
        <p:spPr>
          <a:xfrm>
            <a:off x="4505325" y="3028950"/>
            <a:ext cx="3181350" cy="2305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[Kazanılan bilgi ve beceriler]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 gelişimine katkı]</a:t>
            </a:r>
            <a:endParaRPr lang="tr-TR" sz="1650"/>
          </a:p>
        </p:txBody>
      </p:sp>
      <p:sp>
        <p:nvSpPr>
          <p:cNvPr id="16" name="İçerik kartı"/>
          <p:cNvSpPr/>
          <p:nvPr/>
        </p:nvSpPr>
        <p:spPr>
          <a:xfrm>
            <a:off x="8096250" y="2076450"/>
            <a:ext cx="3638550" cy="342900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7" name="Kart vurgusu"/>
          <p:cNvSpPr/>
          <p:nvPr/>
        </p:nvSpPr>
        <p:spPr>
          <a:xfrm>
            <a:off x="8096250" y="2076450"/>
            <a:ext cx="3638550" cy="47625"/>
          </a:xfrm>
          <a:prstGeom prst="rect">
            <a:avLst/>
          </a:prstGeom>
          <a:solidFill>
            <a:srgbClr val="5271FF">
              <a:alpha val="100000"/>
            </a:srgbClr>
          </a:solidFill>
          <a:ln>
            <a:noFill/>
          </a:ln>
        </p:spPr>
      </p:sp>
      <p:sp>
        <p:nvSpPr>
          <p:cNvPr id="18" name="Kart başlığı"/>
          <p:cNvSpPr txBox="1"/>
          <p:nvPr/>
        </p:nvSpPr>
        <p:spPr>
          <a:xfrm>
            <a:off x="8324850" y="2305050"/>
            <a:ext cx="3181350" cy="52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9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Etki ve kanıt</a:t>
            </a:r>
            <a:endParaRPr lang="tr-TR" sz="1950"/>
          </a:p>
        </p:txBody>
      </p:sp>
      <p:sp>
        <p:nvSpPr>
          <p:cNvPr id="19" name="Etki ve kanıt"/>
          <p:cNvSpPr txBox="1">
            <a:spLocks noGrp="1"/>
          </p:cNvSpPr>
          <p:nvPr>
            <p:ph type="body" idx="4"/>
          </p:nvPr>
        </p:nvSpPr>
        <p:spPr>
          <a:xfrm>
            <a:off x="8324850" y="3028950"/>
            <a:ext cx="3181350" cy="2305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[Başarı ölçütleri]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[Ölçüm ve değerlendirme sonuçları]</a:t>
            </a:r>
            <a:endParaRPr lang="tr-TR" sz="1650"/>
          </a:p>
        </p:txBody>
      </p:sp>
      <p:sp>
        <p:nvSpPr>
          <p:cNvPr id="20" name="Paylaşım planı"/>
          <p:cNvSpPr txBox="1">
            <a:spLocks noGrp="1"/>
          </p:cNvSpPr>
          <p:nvPr>
            <p:ph type="body" idx="5"/>
          </p:nvPr>
        </p:nvSpPr>
        <p:spPr>
          <a:xfrm>
            <a:off x="523875" y="5781675"/>
            <a:ext cx="11096625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[Çıktıların paylaşımı, yaygınlaştırılması ve sürdürülebilirliği]</a:t>
            </a:r>
            <a:endParaRPr lang="tr-TR" sz="15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ğrenme Etkinlikleri • 1. Ders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ÖĞRENME DENEYİMİNİN TASARIMI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Öğrenme Etkinlikleri — 1. Ders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Ders adı ve konusu"/>
          <p:cNvSpPr txBox="1">
            <a:spLocks noGrp="1"/>
          </p:cNvSpPr>
          <p:nvPr>
            <p:ph type="body" idx="2"/>
          </p:nvPr>
        </p:nvSpPr>
        <p:spPr>
          <a:xfrm>
            <a:off x="523875" y="2000250"/>
            <a:ext cx="7715250" cy="514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[Dersin adı / Konusu]</a:t>
            </a:r>
            <a:endParaRPr lang="tr-TR" sz="2025"/>
          </a:p>
        </p:txBody>
      </p:sp>
      <p:sp>
        <p:nvSpPr>
          <p:cNvPr id="9" name="Ders bilgileri"/>
          <p:cNvSpPr txBox="1">
            <a:spLocks noGrp="1"/>
          </p:cNvSpPr>
          <p:nvPr>
            <p:ph type="body" idx="3"/>
          </p:nvPr>
        </p:nvSpPr>
        <p:spPr>
          <a:xfrm>
            <a:off x="523875" y="2609850"/>
            <a:ext cx="111252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[Süre] • [Hedef sınıf düzeyi]</a:t>
            </a:r>
            <a:endParaRPr lang="tr-TR" sz="1500"/>
          </a:p>
        </p:txBody>
      </p:sp>
      <p:sp>
        <p:nvSpPr>
          <p:cNvPr id="10" name="Etkinlik metni zemini"/>
          <p:cNvSpPr/>
          <p:nvPr/>
        </p:nvSpPr>
        <p:spPr>
          <a:xfrm>
            <a:off x="457200" y="3133725"/>
            <a:ext cx="11277600" cy="247650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1" name="Öğrenme etkinlikleri metni"/>
          <p:cNvSpPr txBox="1">
            <a:spLocks noGrp="1"/>
          </p:cNvSpPr>
          <p:nvPr>
            <p:ph type="body" idx="4"/>
          </p:nvPr>
        </p:nvSpPr>
        <p:spPr>
          <a:xfrm>
            <a:off x="714375" y="3400425"/>
            <a:ext cx="10744200" cy="20097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derste yapılacak öğrenme etkinliklerini ve uygulama sürecini açıklayın.]</a:t>
            </a:r>
            <a:endParaRPr lang="tr-TR" sz="1725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[Öğrencilerin görevlerini, kullanılacak araçları ve değerlendirmeyi belirtin.]</a:t>
            </a:r>
            <a:endParaRPr lang="tr-TR" sz="1725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ğrenme Etkinlikleri • 2. Ders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ÖĞRENME DENEYİMİNİN TASARIMI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Öğrenme Etkinlikleri — 2. Ders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Ders adı ve konusu"/>
          <p:cNvSpPr txBox="1">
            <a:spLocks noGrp="1"/>
          </p:cNvSpPr>
          <p:nvPr>
            <p:ph type="body" idx="2"/>
          </p:nvPr>
        </p:nvSpPr>
        <p:spPr>
          <a:xfrm>
            <a:off x="523875" y="2000250"/>
            <a:ext cx="7715250" cy="514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[Dersin adı / Konusu]</a:t>
            </a:r>
            <a:endParaRPr lang="tr-TR" sz="2025"/>
          </a:p>
        </p:txBody>
      </p:sp>
      <p:sp>
        <p:nvSpPr>
          <p:cNvPr id="9" name="Ders bilgileri"/>
          <p:cNvSpPr txBox="1">
            <a:spLocks noGrp="1"/>
          </p:cNvSpPr>
          <p:nvPr>
            <p:ph type="body" idx="3"/>
          </p:nvPr>
        </p:nvSpPr>
        <p:spPr>
          <a:xfrm>
            <a:off x="523875" y="2609850"/>
            <a:ext cx="111252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[Süre] • [Hedef sınıf düzeyi]</a:t>
            </a:r>
            <a:endParaRPr lang="tr-TR" sz="1500"/>
          </a:p>
        </p:txBody>
      </p:sp>
      <p:sp>
        <p:nvSpPr>
          <p:cNvPr id="10" name="Etkinlik metni zemini"/>
          <p:cNvSpPr/>
          <p:nvPr/>
        </p:nvSpPr>
        <p:spPr>
          <a:xfrm>
            <a:off x="457200" y="3133725"/>
            <a:ext cx="11277600" cy="247650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1" name="Öğrenme etkinlikleri metni"/>
          <p:cNvSpPr txBox="1">
            <a:spLocks noGrp="1"/>
          </p:cNvSpPr>
          <p:nvPr>
            <p:ph type="body" idx="4"/>
          </p:nvPr>
        </p:nvSpPr>
        <p:spPr>
          <a:xfrm>
            <a:off x="714375" y="3400425"/>
            <a:ext cx="10744200" cy="20097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derste yapılacak öğrenme etkinliklerini ve uygulama sürecini açıklayın.]</a:t>
            </a:r>
            <a:endParaRPr lang="tr-TR" sz="1725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[Öğrencilerin görevlerini, kullanılacak araçları ve değerlendirmeyi belirtin.]</a:t>
            </a:r>
            <a:endParaRPr lang="tr-TR" sz="1725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ğrenme Etkinlikleri • 3. Ders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ÖĞRENME DENEYİMİNİN TASARIMI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Öğrenme Etkinlikleri — 3. Ders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Ders adı ve konusu"/>
          <p:cNvSpPr txBox="1">
            <a:spLocks noGrp="1"/>
          </p:cNvSpPr>
          <p:nvPr>
            <p:ph type="body" idx="2"/>
          </p:nvPr>
        </p:nvSpPr>
        <p:spPr>
          <a:xfrm>
            <a:off x="523875" y="2000250"/>
            <a:ext cx="7715250" cy="514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[Dersin adı / Konusu]</a:t>
            </a:r>
            <a:endParaRPr lang="tr-TR" sz="2025"/>
          </a:p>
        </p:txBody>
      </p:sp>
      <p:sp>
        <p:nvSpPr>
          <p:cNvPr id="9" name="Ders bilgileri"/>
          <p:cNvSpPr txBox="1">
            <a:spLocks noGrp="1"/>
          </p:cNvSpPr>
          <p:nvPr>
            <p:ph type="body" idx="3"/>
          </p:nvPr>
        </p:nvSpPr>
        <p:spPr>
          <a:xfrm>
            <a:off x="523875" y="2609850"/>
            <a:ext cx="111252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[Süre] • [Hedef sınıf düzeyi]</a:t>
            </a:r>
            <a:endParaRPr lang="tr-TR" sz="1500"/>
          </a:p>
        </p:txBody>
      </p:sp>
      <p:sp>
        <p:nvSpPr>
          <p:cNvPr id="10" name="Etkinlik metni zemini"/>
          <p:cNvSpPr/>
          <p:nvPr/>
        </p:nvSpPr>
        <p:spPr>
          <a:xfrm>
            <a:off x="457200" y="3133725"/>
            <a:ext cx="11277600" cy="247650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1" name="Öğrenme etkinlikleri metni"/>
          <p:cNvSpPr txBox="1">
            <a:spLocks noGrp="1"/>
          </p:cNvSpPr>
          <p:nvPr>
            <p:ph type="body" idx="4"/>
          </p:nvPr>
        </p:nvSpPr>
        <p:spPr>
          <a:xfrm>
            <a:off x="714375" y="3400425"/>
            <a:ext cx="10744200" cy="20097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derste yapılacak öğrenme etkinliklerini ve uygulama sürecini açıklayın.]</a:t>
            </a:r>
            <a:endParaRPr lang="tr-TR" sz="1725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[Öğrencilerin görevlerini, kullanılacak araçları ve değerlendirmeyi belirtin.]</a:t>
            </a:r>
            <a:endParaRPr lang="tr-TR" sz="1725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ğrenme Etkinlikleri • 4. Ders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ÖĞRENME DENEYİMİNİN TASARIMI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Öğrenme Etkinlikleri — 4. Ders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Ders adı ve konusu"/>
          <p:cNvSpPr txBox="1">
            <a:spLocks noGrp="1"/>
          </p:cNvSpPr>
          <p:nvPr>
            <p:ph type="body" idx="2"/>
          </p:nvPr>
        </p:nvSpPr>
        <p:spPr>
          <a:xfrm>
            <a:off x="523875" y="2000250"/>
            <a:ext cx="7715250" cy="514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[Dersin adı / Konusu]</a:t>
            </a:r>
            <a:endParaRPr lang="tr-TR" sz="2025"/>
          </a:p>
        </p:txBody>
      </p:sp>
      <p:sp>
        <p:nvSpPr>
          <p:cNvPr id="9" name="Ders bilgileri"/>
          <p:cNvSpPr txBox="1">
            <a:spLocks noGrp="1"/>
          </p:cNvSpPr>
          <p:nvPr>
            <p:ph type="body" idx="3"/>
          </p:nvPr>
        </p:nvSpPr>
        <p:spPr>
          <a:xfrm>
            <a:off x="523875" y="2609850"/>
            <a:ext cx="111252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[Süre] • [Hedef sınıf düzeyi]</a:t>
            </a:r>
            <a:endParaRPr lang="tr-TR" sz="1500"/>
          </a:p>
        </p:txBody>
      </p:sp>
      <p:sp>
        <p:nvSpPr>
          <p:cNvPr id="10" name="Etkinlik metni zemini"/>
          <p:cNvSpPr/>
          <p:nvPr/>
        </p:nvSpPr>
        <p:spPr>
          <a:xfrm>
            <a:off x="457200" y="3133725"/>
            <a:ext cx="11277600" cy="2476500"/>
          </a:xfrm>
          <a:prstGeom prst="roundRect">
            <a:avLst/>
          </a:prstGeom>
          <a:solidFill>
            <a:srgbClr val="FFFFFF">
              <a:alpha val="100000"/>
            </a:srgbClr>
          </a:solidFill>
          <a:ln>
            <a:noFill/>
          </a:ln>
        </p:spPr>
      </p:sp>
      <p:sp>
        <p:nvSpPr>
          <p:cNvPr id="11" name="Öğrenme etkinlikleri metni"/>
          <p:cNvSpPr txBox="1">
            <a:spLocks noGrp="1"/>
          </p:cNvSpPr>
          <p:nvPr>
            <p:ph type="body" idx="4"/>
          </p:nvPr>
        </p:nvSpPr>
        <p:spPr>
          <a:xfrm>
            <a:off x="714375" y="3400425"/>
            <a:ext cx="10744200" cy="20097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derste yapılacak öğrenme etkinliklerini ve uygulama sürecini açıklayın.]</a:t>
            </a:r>
            <a:endParaRPr lang="tr-TR" sz="1725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[Öğrencilerin görevlerini, kullanılacak araçları ve değerlendirmeyi belirtin.]</a:t>
            </a:r>
            <a:endParaRPr lang="tr-TR" sz="1725"/>
          </a:p>
        </p:txBody>
      </p:sp>
    </p:spTree>
    <p:custDataLst>
      <p:tags r:id="rId1"/>
    </p:custData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nin Prototip Görseli veya Videosu • Medya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çizgi"/>
          <p:cNvSpPr/>
          <p:nvPr/>
        </p:nvSpPr>
        <p:spPr>
          <a:xfrm>
            <a:off x="457200" y="6400800"/>
            <a:ext cx="11277600" cy="9525"/>
          </a:xfrm>
          <a:prstGeom prst="rect">
            <a:avLst/>
          </a:prstGeom>
          <a:solidFill>
            <a:srgbClr val="DEE3F6">
              <a:alpha val="100000"/>
            </a:srgbClr>
          </a:solidFill>
          <a:ln>
            <a:noFill/>
          </a:ln>
        </p:spPr>
      </p:sp>
      <p:sp>
        <p:nvSpPr>
          <p:cNvPr id="3" name="Alt bilgi"/>
          <p:cNvSpPr txBox="1"/>
          <p:nvPr/>
        </p:nvSpPr>
        <p:spPr>
          <a:xfrm>
            <a:off x="457200" y="6553200"/>
            <a:ext cx="9525000" cy="17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750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STEM PROJE SUNUMU</a:t>
            </a:r>
            <a:endParaRPr lang="tr-TR" sz="750"/>
          </a:p>
        </p:txBody>
      </p:sp>
      <p:sp>
        <p:nvSpPr>
          <p:cNvPr id="4" name="Bölüm etiketi"/>
          <p:cNvSpPr txBox="1"/>
          <p:nvPr/>
        </p:nvSpPr>
        <p:spPr>
          <a:xfrm>
            <a:off x="457200" y="342900"/>
            <a:ext cx="904875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9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TASARIMDAN ÜRÜNE</a:t>
            </a:r>
            <a:endParaRPr lang="tr-TR" sz="900"/>
          </a:p>
        </p:txBody>
      </p:sp>
      <p:sp>
        <p:nvSpPr>
          <p:cNvPr id="5" name="Slayt başlığı"/>
          <p:cNvSpPr txBox="1">
            <a:spLocks noGrp="1"/>
          </p:cNvSpPr>
          <p:nvPr>
            <p:ph type="title" idx="1"/>
          </p:nvPr>
        </p:nvSpPr>
        <p:spPr>
          <a:xfrm>
            <a:off x="457200" y="781050"/>
            <a:ext cx="10953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Projenin Prototip Görseli veya Videosu</a:t>
            </a:r>
            <a:endParaRPr lang="tr-TR" sz="2550"/>
          </a:p>
        </p:txBody>
      </p:sp>
      <p:sp>
        <p:nvSpPr>
          <p:cNvPr id="6" name="Başlık vurgusu"/>
          <p:cNvSpPr/>
          <p:nvPr/>
        </p:nvSpPr>
        <p:spPr>
          <a:xfrm>
            <a:off x="457200" y="1628775"/>
            <a:ext cx="609600" cy="4762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pic>
        <p:nvPicPr>
          <p:cNvPr id="7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5050" y="285750"/>
            <a:ext cx="1809750" cy="406083"/>
          </a:xfrm>
          <a:prstGeom prst="rect">
            <a:avLst/>
          </a:prstGeom>
        </p:spPr>
      </p:pic>
      <p:sp>
        <p:nvSpPr>
          <p:cNvPr id="8" name="Medya zemini"/>
          <p:cNvSpPr/>
          <p:nvPr/>
        </p:nvSpPr>
        <p:spPr>
          <a:xfrm>
            <a:off x="457200" y="2076450"/>
            <a:ext cx="7239000" cy="4038600"/>
          </a:xfrm>
          <a:prstGeom prst="roundRect">
            <a:avLst/>
          </a:prstGeom>
          <a:solidFill>
            <a:srgbClr val="E7EBFF">
              <a:alpha val="100000"/>
            </a:srgbClr>
          </a:solidFill>
          <a:ln>
            <a:noFill/>
          </a:ln>
        </p:spPr>
      </p:sp>
      <p:sp>
        <p:nvSpPr>
          <p:cNvPr id="9" name="Bilim ağı"/>
          <p:cNvSpPr/>
          <p:nvPr/>
        </p:nvSpPr>
        <p:spPr>
          <a:xfrm>
            <a:off x="2790825" y="2362200"/>
            <a:ext cx="914400" cy="800100"/>
          </a:xfrm>
          <a:prstGeom prst="hexagon">
            <a:avLst/>
          </a:prstGeom>
          <a:noFill/>
          <a:ln w="9525">
            <a:solidFill>
              <a:srgbClr val="CDD4F7"/>
            </a:solidFill>
          </a:ln>
        </p:spPr>
      </p:sp>
      <p:sp>
        <p:nvSpPr>
          <p:cNvPr id="10" name="Bilim ağı"/>
          <p:cNvSpPr/>
          <p:nvPr/>
        </p:nvSpPr>
        <p:spPr>
          <a:xfrm>
            <a:off x="3495675" y="2762250"/>
            <a:ext cx="914400" cy="800100"/>
          </a:xfrm>
          <a:prstGeom prst="hexagon">
            <a:avLst/>
          </a:prstGeom>
          <a:noFill/>
          <a:ln w="9525">
            <a:solidFill>
              <a:srgbClr val="CDD4F7"/>
            </a:solidFill>
          </a:ln>
        </p:spPr>
      </p:sp>
      <p:sp>
        <p:nvSpPr>
          <p:cNvPr id="11" name="Bilim ağı"/>
          <p:cNvSpPr/>
          <p:nvPr/>
        </p:nvSpPr>
        <p:spPr>
          <a:xfrm>
            <a:off x="2790825" y="3162300"/>
            <a:ext cx="914400" cy="800100"/>
          </a:xfrm>
          <a:prstGeom prst="hexagon">
            <a:avLst/>
          </a:prstGeom>
          <a:noFill/>
          <a:ln w="9525">
            <a:solidFill>
              <a:srgbClr val="CDD4F7"/>
            </a:solidFill>
          </a:ln>
        </p:spPr>
      </p:sp>
      <p:sp>
        <p:nvSpPr>
          <p:cNvPr id="12" name="Bilim ağı"/>
          <p:cNvSpPr/>
          <p:nvPr/>
        </p:nvSpPr>
        <p:spPr>
          <a:xfrm>
            <a:off x="4200525" y="2362200"/>
            <a:ext cx="914400" cy="800100"/>
          </a:xfrm>
          <a:prstGeom prst="hexagon">
            <a:avLst/>
          </a:prstGeom>
          <a:noFill/>
          <a:ln w="9525">
            <a:solidFill>
              <a:srgbClr val="CDD4F7"/>
            </a:solidFill>
          </a:ln>
        </p:spPr>
      </p:sp>
      <p:sp>
        <p:nvSpPr>
          <p:cNvPr id="13" name="Ağ düğümü"/>
          <p:cNvSpPr/>
          <p:nvPr/>
        </p:nvSpPr>
        <p:spPr>
          <a:xfrm>
            <a:off x="2790825" y="2762250"/>
            <a:ext cx="76200" cy="76200"/>
          </a:xfrm>
          <a:prstGeom prst="ellipse">
            <a:avLst/>
          </a:prstGeom>
          <a:solidFill>
            <a:srgbClr val="CDD4F7">
              <a:alpha val="100000"/>
            </a:srgbClr>
          </a:solidFill>
          <a:ln>
            <a:noFill/>
          </a:ln>
        </p:spPr>
      </p:sp>
      <p:sp>
        <p:nvSpPr>
          <p:cNvPr id="14" name="Ağ düğümü"/>
          <p:cNvSpPr/>
          <p:nvPr/>
        </p:nvSpPr>
        <p:spPr>
          <a:xfrm>
            <a:off x="3476625" y="2362200"/>
            <a:ext cx="76200" cy="76200"/>
          </a:xfrm>
          <a:prstGeom prst="ellipse">
            <a:avLst/>
          </a:prstGeom>
          <a:solidFill>
            <a:srgbClr val="CDD4F7">
              <a:alpha val="100000"/>
            </a:srgbClr>
          </a:solidFill>
          <a:ln>
            <a:noFill/>
          </a:ln>
        </p:spPr>
      </p:sp>
      <p:sp>
        <p:nvSpPr>
          <p:cNvPr id="15" name="Ağ düğümü"/>
          <p:cNvSpPr/>
          <p:nvPr/>
        </p:nvSpPr>
        <p:spPr>
          <a:xfrm>
            <a:off x="4181475" y="3162300"/>
            <a:ext cx="76200" cy="76200"/>
          </a:xfrm>
          <a:prstGeom prst="ellipse">
            <a:avLst/>
          </a:prstGeom>
          <a:solidFill>
            <a:srgbClr val="CDD4F7">
              <a:alpha val="100000"/>
            </a:srgbClr>
          </a:solidFill>
          <a:ln>
            <a:noFill/>
          </a:ln>
        </p:spPr>
      </p:sp>
      <p:sp>
        <p:nvSpPr>
          <p:cNvPr id="16" name="Ağ düğümü"/>
          <p:cNvSpPr/>
          <p:nvPr/>
        </p:nvSpPr>
        <p:spPr>
          <a:xfrm>
            <a:off x="4886325" y="2762250"/>
            <a:ext cx="76200" cy="76200"/>
          </a:xfrm>
          <a:prstGeom prst="ellipse">
            <a:avLst/>
          </a:prstGeom>
          <a:solidFill>
            <a:srgbClr val="CDD4F7">
              <a:alpha val="100000"/>
            </a:srgbClr>
          </a:solidFill>
          <a:ln>
            <a:noFill/>
          </a:ln>
        </p:spPr>
      </p:sp>
      <p:sp>
        <p:nvSpPr>
          <p:cNvPr id="17" name="Ağ düğümü"/>
          <p:cNvSpPr/>
          <p:nvPr/>
        </p:nvSpPr>
        <p:spPr>
          <a:xfrm>
            <a:off x="3476625" y="3562350"/>
            <a:ext cx="76200" cy="76200"/>
          </a:xfrm>
          <a:prstGeom prst="ellipse">
            <a:avLst/>
          </a:prstGeom>
          <a:solidFill>
            <a:srgbClr val="CDD4F7">
              <a:alpha val="100000"/>
            </a:srgbClr>
          </a:solidFill>
          <a:ln>
            <a:noFill/>
          </a:ln>
        </p:spPr>
      </p:sp>
      <p:sp>
        <p:nvSpPr>
          <p:cNvPr id="18" name="Medya alanı"/>
          <p:cNvSpPr txBox="1">
            <a:spLocks noGrp="1"/>
          </p:cNvSpPr>
          <p:nvPr>
            <p:ph type="body" idx="2"/>
          </p:nvPr>
        </p:nvSpPr>
        <p:spPr>
          <a:xfrm>
            <a:off x="952500" y="4229100"/>
            <a:ext cx="62484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12000"/>
              </a:lnSpc>
              <a:spcAft>
                <a:spcPts val="800"/>
              </a:spcAft>
            </a:pPr>
            <a:r>
              <a:rPr lang="tr-TR" sz="21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[Prototip görselini veya videosunu buraya ekleyin]</a:t>
            </a:r>
            <a:endParaRPr lang="tr-TR" sz="2100"/>
          </a:p>
        </p:txBody>
      </p:sp>
      <p:sp>
        <p:nvSpPr>
          <p:cNvPr id="19" name="Prototip açıklaması"/>
          <p:cNvSpPr txBox="1"/>
          <p:nvPr/>
        </p:nvSpPr>
        <p:spPr>
          <a:xfrm>
            <a:off x="8096250" y="2143125"/>
            <a:ext cx="3638550" cy="723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Prototip açıklaması</a:t>
            </a:r>
            <a:endParaRPr lang="tr-TR" sz="2025"/>
          </a:p>
        </p:txBody>
      </p:sp>
      <p:sp>
        <p:nvSpPr>
          <p:cNvPr id="20" name="Medya açıklaması"/>
          <p:cNvSpPr txBox="1">
            <a:spLocks noGrp="1"/>
          </p:cNvSpPr>
          <p:nvPr>
            <p:ph type="body" idx="3"/>
          </p:nvPr>
        </p:nvSpPr>
        <p:spPr>
          <a:xfrm>
            <a:off x="8096250" y="3105150"/>
            <a:ext cx="3562350" cy="2095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[Ürünün temel işlevi]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[Öne çıkan tasarım özelliği]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[Test sonucu veya iyileştirme]</a:t>
            </a:r>
            <a:endParaRPr lang="tr-TR" sz="1650"/>
          </a:p>
        </p:txBody>
      </p:sp>
      <p:sp>
        <p:nvSpPr>
          <p:cNvPr id="21" name="Video bağlantısı"/>
          <p:cNvSpPr txBox="1">
            <a:spLocks noGrp="1"/>
          </p:cNvSpPr>
          <p:nvPr>
            <p:ph type="body" idx="4"/>
          </p:nvPr>
        </p:nvSpPr>
        <p:spPr>
          <a:xfrm>
            <a:off x="8096250" y="5476875"/>
            <a:ext cx="3562350" cy="628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425" b="0">
                <a:solidFill>
                  <a:srgbClr val="FF5757"/>
                </a:solidFill>
                <a:latin typeface="Aptos"/>
                <a:ea typeface="Aptos"/>
                <a:cs typeface="Aptos"/>
              </a:rPr>
              <a:t>[Video bağlantısı / QR kod alanı]</a:t>
            </a:r>
            <a:endParaRPr lang="tr-TR" sz="1425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şekkürler • Kapanış"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apanış mercan şeridi"/>
          <p:cNvSpPr/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sp>
        <p:nvSpPr>
          <p:cNvPr id="3" name="Bilim ağı"/>
          <p:cNvSpPr/>
          <p:nvPr/>
        </p:nvSpPr>
        <p:spPr>
          <a:xfrm>
            <a:off x="9144000" y="4572000"/>
            <a:ext cx="914400" cy="800100"/>
          </a:xfrm>
          <a:prstGeom prst="hexagon">
            <a:avLst/>
          </a:prstGeom>
          <a:noFill/>
          <a:ln w="9525">
            <a:solidFill>
              <a:srgbClr val="8FA3FF"/>
            </a:solidFill>
          </a:ln>
        </p:spPr>
      </p:sp>
      <p:sp>
        <p:nvSpPr>
          <p:cNvPr id="4" name="Bilim ağı"/>
          <p:cNvSpPr/>
          <p:nvPr/>
        </p:nvSpPr>
        <p:spPr>
          <a:xfrm>
            <a:off x="9848850" y="4972050"/>
            <a:ext cx="914400" cy="800100"/>
          </a:xfrm>
          <a:prstGeom prst="hexagon">
            <a:avLst/>
          </a:prstGeom>
          <a:noFill/>
          <a:ln w="9525">
            <a:solidFill>
              <a:srgbClr val="8FA3FF"/>
            </a:solidFill>
          </a:ln>
        </p:spPr>
      </p:sp>
      <p:sp>
        <p:nvSpPr>
          <p:cNvPr id="5" name="Bilim ağı"/>
          <p:cNvSpPr/>
          <p:nvPr/>
        </p:nvSpPr>
        <p:spPr>
          <a:xfrm>
            <a:off x="9144000" y="5372100"/>
            <a:ext cx="914400" cy="800100"/>
          </a:xfrm>
          <a:prstGeom prst="hexagon">
            <a:avLst/>
          </a:prstGeom>
          <a:noFill/>
          <a:ln w="9525">
            <a:solidFill>
              <a:srgbClr val="8FA3FF"/>
            </a:solidFill>
          </a:ln>
        </p:spPr>
      </p:sp>
      <p:sp>
        <p:nvSpPr>
          <p:cNvPr id="6" name="Bilim ağı"/>
          <p:cNvSpPr/>
          <p:nvPr/>
        </p:nvSpPr>
        <p:spPr>
          <a:xfrm>
            <a:off x="10553700" y="4572000"/>
            <a:ext cx="914400" cy="800100"/>
          </a:xfrm>
          <a:prstGeom prst="hexagon">
            <a:avLst/>
          </a:prstGeom>
          <a:noFill/>
          <a:ln w="9525">
            <a:solidFill>
              <a:srgbClr val="8FA3FF"/>
            </a:solidFill>
          </a:ln>
        </p:spPr>
      </p:sp>
      <p:sp>
        <p:nvSpPr>
          <p:cNvPr id="7" name="Ağ düğümü"/>
          <p:cNvSpPr/>
          <p:nvPr/>
        </p:nvSpPr>
        <p:spPr>
          <a:xfrm>
            <a:off x="9144000" y="497205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sp>
        <p:nvSpPr>
          <p:cNvPr id="8" name="Ağ düğümü"/>
          <p:cNvSpPr/>
          <p:nvPr/>
        </p:nvSpPr>
        <p:spPr>
          <a:xfrm>
            <a:off x="9829800" y="457200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sp>
        <p:nvSpPr>
          <p:cNvPr id="9" name="Ağ düğümü"/>
          <p:cNvSpPr/>
          <p:nvPr/>
        </p:nvSpPr>
        <p:spPr>
          <a:xfrm>
            <a:off x="10534650" y="537210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sp>
        <p:nvSpPr>
          <p:cNvPr id="10" name="Ağ düğümü"/>
          <p:cNvSpPr/>
          <p:nvPr/>
        </p:nvSpPr>
        <p:spPr>
          <a:xfrm>
            <a:off x="11239500" y="497205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sp>
        <p:nvSpPr>
          <p:cNvPr id="11" name="Ağ düğümü"/>
          <p:cNvSpPr/>
          <p:nvPr/>
        </p:nvSpPr>
        <p:spPr>
          <a:xfrm>
            <a:off x="9829800" y="5772150"/>
            <a:ext cx="76200" cy="76200"/>
          </a:xfrm>
          <a:prstGeom prst="ellipse">
            <a:avLst/>
          </a:prstGeom>
          <a:solidFill>
            <a:srgbClr val="8FA3FF">
              <a:alpha val="100000"/>
            </a:srgbClr>
          </a:solidFill>
          <a:ln>
            <a:noFill/>
          </a:ln>
        </p:spPr>
      </p:sp>
      <p:pic>
        <p:nvPicPr>
          <p:cNvPr id="12" name="YEĞİTEK logosu" descr="T.C. Millî Eğitim Bakanlığı Yenilik ve Eğitim Teknolojileri Genel Müdürlüğü logosu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10125" y="152400"/>
            <a:ext cx="2571750" cy="1180436"/>
          </a:xfrm>
          <a:prstGeom prst="rect">
            <a:avLst/>
          </a:prstGeom>
        </p:spPr>
      </p:pic>
      <p:sp>
        <p:nvSpPr>
          <p:cNvPr id="13" name="Kapanış etiketi"/>
          <p:cNvSpPr txBox="1"/>
          <p:nvPr/>
        </p:nvSpPr>
        <p:spPr>
          <a:xfrm>
            <a:off x="533400" y="1571625"/>
            <a:ext cx="106680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Türkiye Ulusal STEM Eğitimi </a:t>
            </a:r>
            <a:r>
              <a:rPr lang="tr-TR" sz="165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Çalıştayı</a:t>
            </a:r>
            <a:endParaRPr lang="tr-TR" sz="1650" dirty="0"/>
          </a:p>
        </p:txBody>
      </p:sp>
      <p:sp>
        <p:nvSpPr>
          <p:cNvPr id="14" name="Slayt başlığı"/>
          <p:cNvSpPr txBox="1">
            <a:spLocks noGrp="1"/>
          </p:cNvSpPr>
          <p:nvPr>
            <p:ph type="title" idx="1"/>
          </p:nvPr>
        </p:nvSpPr>
        <p:spPr>
          <a:xfrm>
            <a:off x="495300" y="2257425"/>
            <a:ext cx="7858125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57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Teşekkürler</a:t>
            </a:r>
            <a:endParaRPr lang="tr-TR" sz="5700"/>
          </a:p>
        </p:txBody>
      </p:sp>
      <p:sp>
        <p:nvSpPr>
          <p:cNvPr id="15" name="Kapanış vurgu çizgisi"/>
          <p:cNvSpPr/>
          <p:nvPr/>
        </p:nvSpPr>
        <p:spPr>
          <a:xfrm>
            <a:off x="533400" y="3895725"/>
            <a:ext cx="895350" cy="66675"/>
          </a:xfrm>
          <a:prstGeom prst="rect">
            <a:avLst/>
          </a:prstGeom>
          <a:solidFill>
            <a:srgbClr val="FF5757">
              <a:alpha val="100000"/>
            </a:srgbClr>
          </a:solidFill>
          <a:ln>
            <a:noFill/>
          </a:ln>
        </p:spPr>
      </p:sp>
      <p:sp>
        <p:nvSpPr>
          <p:cNvPr id="16" name="Kapanış mesajı"/>
          <p:cNvSpPr txBox="1">
            <a:spLocks noGrp="1"/>
          </p:cNvSpPr>
          <p:nvPr>
            <p:ph type="body" idx="2"/>
          </p:nvPr>
        </p:nvSpPr>
        <p:spPr>
          <a:xfrm>
            <a:off x="533400" y="4419600"/>
            <a:ext cx="7715250" cy="800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Katkılarınız ve katılımınız için…</a:t>
            </a:r>
            <a:endParaRPr lang="tr-TR" sz="2250"/>
          </a:p>
        </p:txBody>
      </p:sp>
      <p:sp>
        <p:nvSpPr>
          <p:cNvPr id="17" name="Kapanış iletişim"/>
          <p:cNvSpPr txBox="1">
            <a:spLocks noGrp="1"/>
          </p:cNvSpPr>
          <p:nvPr>
            <p:ph type="body" idx="3"/>
          </p:nvPr>
        </p:nvSpPr>
        <p:spPr>
          <a:xfrm>
            <a:off x="533400" y="5676900"/>
            <a:ext cx="76200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[Proje adı / Grup üyeleri]</a:t>
            </a:r>
            <a:endParaRPr lang="tr-TR" sz="1650"/>
          </a:p>
        </p:txBody>
      </p:sp>
      <p:pic>
        <p:nvPicPr>
          <p:cNvPr id="18" name="Picture 2" descr="Salt görüntülenir resim görünümü">
            <a:extLst>
              <a:ext uri="{FF2B5EF4-FFF2-40B4-BE49-F238E27FC236}">
                <a16:creationId xmlns:a16="http://schemas.microsoft.com/office/drawing/2014/main" id="{790BEF65-46DB-43BE-978E-93180720DD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94" b="92285" l="8301" r="91797">
                        <a14:foregroundMark x1="41016" y1="19238" x2="41016" y2="19238"/>
                        <a14:foregroundMark x1="36523" y1="19238" x2="36523" y2="19238"/>
                        <a14:foregroundMark x1="70996" y1="13574" x2="70996" y2="13574"/>
                        <a14:foregroundMark x1="67969" y1="12305" x2="67969" y2="12305"/>
                        <a14:foregroundMark x1="67969" y1="12305" x2="74414" y2="14941"/>
                        <a14:foregroundMark x1="35254" y1="21777" x2="35254" y2="21777"/>
                        <a14:foregroundMark x1="52539" y1="19922" x2="52539" y2="19922"/>
                        <a14:foregroundMark x1="59277" y1="19922" x2="59277" y2="19922"/>
                        <a14:foregroundMark x1="66211" y1="20898" x2="66211" y2="20898"/>
                        <a14:foregroundMark x1="65430" y1="21094" x2="65430" y2="21094"/>
                        <a14:foregroundMark x1="65527" y1="46875" x2="65527" y2="46875"/>
                        <a14:foregroundMark x1="54688" y1="50098" x2="54688" y2="50098"/>
                        <a14:foregroundMark x1="41992" y1="46582" x2="41992" y2="46582"/>
                        <a14:foregroundMark x1="28906" y1="50098" x2="28906" y2="50098"/>
                        <a14:foregroundMark x1="37500" y1="64844" x2="37500" y2="64844"/>
                        <a14:foregroundMark x1="44727" y1="66016" x2="44727" y2="66016"/>
                        <a14:foregroundMark x1="51953" y1="63574" x2="51953" y2="63574"/>
                        <a14:foregroundMark x1="58789" y1="65332" x2="58789" y2="65332"/>
                        <a14:foregroundMark x1="57910" y1="84180" x2="57910" y2="84180"/>
                        <a14:foregroundMark x1="55371" y1="86816" x2="55371" y2="86816"/>
                        <a14:foregroundMark x1="49414" y1="87109" x2="49414" y2="87109"/>
                        <a14:foregroundMark x1="47852" y1="87109" x2="47852" y2="87109"/>
                        <a14:foregroundMark x1="42090" y1="86719" x2="42090" y2="86719"/>
                        <a14:foregroundMark x1="35254" y1="83789" x2="35254" y2="83789"/>
                        <a14:foregroundMark x1="35254" y1="84082" x2="35254" y2="84082"/>
                        <a14:foregroundMark x1="62500" y1="84766" x2="62500" y2="84766"/>
                        <a14:foregroundMark x1="62793" y1="63477" x2="62793" y2="63477"/>
                        <a14:foregroundMark x1="54980" y1="65723" x2="54980" y2="65723"/>
                        <a14:foregroundMark x1="47949" y1="66016" x2="47949" y2="66016"/>
                        <a14:foregroundMark x1="39355" y1="66992" x2="39355" y2="66992"/>
                        <a14:foregroundMark x1="33887" y1="51855" x2="33887" y2="51855"/>
                        <a14:foregroundMark x1="42676" y1="53027" x2="42676" y2="53027"/>
                        <a14:foregroundMark x1="26367" y1="45508" x2="26367" y2="45508"/>
                        <a14:foregroundMark x1="26367" y1="45508" x2="26367" y2="45508"/>
                        <a14:foregroundMark x1="8301" y1="45996" x2="8301" y2="45996"/>
                        <a14:foregroundMark x1="8301" y1="45996" x2="8301" y2="45996"/>
                        <a14:foregroundMark x1="8887" y1="43066" x2="8887" y2="43066"/>
                        <a14:foregroundMark x1="8887" y1="43066" x2="8887" y2="43066"/>
                        <a14:foregroundMark x1="8984" y1="37305" x2="8984" y2="37305"/>
                        <a14:foregroundMark x1="8984" y1="37305" x2="8984" y2="37305"/>
                        <a14:foregroundMark x1="8984" y1="37305" x2="8984" y2="37305"/>
                        <a14:foregroundMark x1="8984" y1="37305" x2="8984" y2="37305"/>
                        <a14:foregroundMark x1="11621" y1="34082" x2="11621" y2="34082"/>
                        <a14:foregroundMark x1="11621" y1="34082" x2="11621" y2="34082"/>
                        <a14:foregroundMark x1="11621" y1="34082" x2="18066" y2="24414"/>
                        <a14:foregroundMark x1="23828" y1="17285" x2="31934" y2="10938"/>
                        <a14:foregroundMark x1="31934" y1="10938" x2="47949" y2="8789"/>
                        <a14:foregroundMark x1="47949" y1="8789" x2="64941" y2="11035"/>
                        <a14:foregroundMark x1="64941" y1="11035" x2="64941" y2="11133"/>
                        <a14:foregroundMark x1="76855" y1="17188" x2="86914" y2="32227"/>
                        <a14:foregroundMark x1="86914" y1="32227" x2="91797" y2="49414"/>
                        <a14:foregroundMark x1="44629" y1="91406" x2="55273" y2="92285"/>
                        <a14:foregroundMark x1="22461" y1="46191" x2="36035" y2="45996"/>
                        <a14:foregroundMark x1="36035" y1="45996" x2="71582" y2="48047"/>
                        <a14:foregroundMark x1="71582" y1="48047" x2="33203" y2="48438"/>
                        <a14:foregroundMark x1="33203" y1="48438" x2="34570" y2="52051"/>
                        <a14:foregroundMark x1="24219" y1="55176" x2="69824" y2="53418"/>
                        <a14:foregroundMark x1="69824" y1="53418" x2="74707" y2="48242"/>
                        <a14:foregroundMark x1="74707" y1="48242" x2="74512" y2="47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28768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6218E5DD-CAC5-431B-99AB-F335BC7693B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370" y="1874103"/>
            <a:ext cx="1714132" cy="8997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EM • Öğretmen Proje Sunum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>
        <a:defRPr sz="3400" b="1"/>
      </a:lvl1pPr>
    </p:titleStyle>
    <p:bodyStyle>
      <a:lvl1pPr>
        <a:defRPr sz="2400"/>
      </a:lvl1pPr>
    </p:bodyStyle>
    <p:otherStyle>
      <a:defPPr>
        <a:defRPr lang="tr-TR"/>
      </a:def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je Adı • 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40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 Adı</a:t>
            </a:r>
            <a:endParaRPr lang="tr-TR" sz="4050"/>
          </a:p>
        </p:txBody>
      </p:sp>
      <p:sp>
        <p:nvSpPr>
          <p:cNvPr id="3" name="Proje bilgileri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[Tarih]</a:t>
            </a:r>
            <a:endParaRPr lang="tr-TR" sz="1650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rup Üyeleri • Ekip Kartlar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Grup Üyeleri</a:t>
            </a:r>
            <a:endParaRPr lang="tr-TR" sz="2550"/>
          </a:p>
        </p:txBody>
      </p:sp>
      <p:grpSp>
        <p:nvGrpSpPr>
          <p:cNvPr id="3" name="Grup üyesi 1"/>
          <p:cNvGrpSpPr/>
          <p:nvPr/>
        </p:nvGrpSpPr>
        <p:grpSpPr>
          <a:xfrm>
            <a:off x="457200" y="2076450"/>
            <a:ext cx="2647950" cy="3905250"/>
            <a:chOff x="457200" y="2076450"/>
            <a:chExt cx="2647950" cy="3905250"/>
          </a:xfrm>
        </p:grpSpPr>
        <p:sp>
          <p:nvSpPr>
            <p:cNvPr id="4" name="Üye kartı"/>
            <p:cNvSpPr/>
            <p:nvPr/>
          </p:nvSpPr>
          <p:spPr>
            <a:xfrm>
              <a:off x="457200" y="2076450"/>
              <a:ext cx="2647950" cy="3905250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>
              <a:noFill/>
            </a:ln>
          </p:spPr>
        </p:sp>
        <p:sp>
          <p:nvSpPr>
            <p:cNvPr id="5" name="Üye rozeti"/>
            <p:cNvSpPr/>
            <p:nvPr/>
          </p:nvSpPr>
          <p:spPr>
            <a:xfrm>
              <a:off x="704850" y="2333625"/>
              <a:ext cx="552450" cy="552450"/>
            </a:xfrm>
            <a:prstGeom prst="ellipse">
              <a:avLst/>
            </a:prstGeom>
            <a:solidFill>
              <a:srgbClr val="5271FF">
                <a:alpha val="100000"/>
              </a:srgbClr>
            </a:solidFill>
            <a:ln>
              <a:noFill/>
            </a:ln>
          </p:spPr>
        </p:sp>
        <p:sp>
          <p:nvSpPr>
            <p:cNvPr id="6" name="Rozet"/>
            <p:cNvSpPr txBox="1"/>
            <p:nvPr/>
          </p:nvSpPr>
          <p:spPr>
            <a:xfrm>
              <a:off x="828675" y="2371725"/>
              <a:ext cx="3048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ctr">
                <a:lnSpc>
                  <a:spcPct val="112000"/>
                </a:lnSpc>
                <a:spcAft>
                  <a:spcPts val="800"/>
                </a:spcAft>
              </a:pPr>
              <a:r>
                <a:rPr lang="tr-TR" sz="2250" b="1">
                  <a:solidFill>
                    <a:srgbClr val="FFFFFF"/>
                  </a:solidFill>
                  <a:latin typeface="Aptos"/>
                  <a:ea typeface="Aptos"/>
                  <a:cs typeface="Aptos"/>
                </a:rPr>
                <a:t>•</a:t>
              </a:r>
              <a:endParaRPr lang="tr-TR" sz="2250"/>
            </a:p>
          </p:txBody>
        </p:sp>
        <p:sp>
          <p:nvSpPr>
            <p:cNvPr id="7" name="Üye adı"/>
            <p:cNvSpPr txBox="1"/>
            <p:nvPr/>
          </p:nvSpPr>
          <p:spPr>
            <a:xfrm>
              <a:off x="685800" y="3209925"/>
              <a:ext cx="2190750" cy="685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2025" b="1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[Ad Soyad]</a:t>
              </a:r>
              <a:endParaRPr lang="tr-TR" sz="2025"/>
            </a:p>
          </p:txBody>
        </p:sp>
        <p:sp>
          <p:nvSpPr>
            <p:cNvPr id="8" name="Üye bilgileri"/>
            <p:cNvSpPr txBox="1"/>
            <p:nvPr/>
          </p:nvSpPr>
          <p:spPr>
            <a:xfrm>
              <a:off x="685800" y="4191000"/>
              <a:ext cx="2190750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[Branş / Kurum]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[Projedeki rolü]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[Sorumlulukları]</a:t>
              </a:r>
              <a:endParaRPr lang="tr-TR" sz="1500"/>
            </a:p>
          </p:txBody>
        </p:sp>
      </p:grpSp>
      <p:grpSp>
        <p:nvGrpSpPr>
          <p:cNvPr id="9" name="Grup üyesi 2"/>
          <p:cNvGrpSpPr/>
          <p:nvPr/>
        </p:nvGrpSpPr>
        <p:grpSpPr>
          <a:xfrm>
            <a:off x="3333750" y="2076450"/>
            <a:ext cx="2647950" cy="3905250"/>
            <a:chOff x="3333750" y="2076450"/>
            <a:chExt cx="2647950" cy="3905250"/>
          </a:xfrm>
        </p:grpSpPr>
        <p:sp>
          <p:nvSpPr>
            <p:cNvPr id="10" name="Üye kartı"/>
            <p:cNvSpPr/>
            <p:nvPr/>
          </p:nvSpPr>
          <p:spPr>
            <a:xfrm>
              <a:off x="3333750" y="2076450"/>
              <a:ext cx="2647950" cy="3905250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>
              <a:noFill/>
            </a:ln>
          </p:spPr>
        </p:sp>
        <p:sp>
          <p:nvSpPr>
            <p:cNvPr id="11" name="Üye rozeti"/>
            <p:cNvSpPr/>
            <p:nvPr/>
          </p:nvSpPr>
          <p:spPr>
            <a:xfrm>
              <a:off x="3581400" y="2333625"/>
              <a:ext cx="552450" cy="552450"/>
            </a:xfrm>
            <a:prstGeom prst="ellipse">
              <a:avLst/>
            </a:prstGeom>
            <a:solidFill>
              <a:srgbClr val="FF5757">
                <a:alpha val="100000"/>
              </a:srgbClr>
            </a:solidFill>
            <a:ln>
              <a:noFill/>
            </a:ln>
          </p:spPr>
        </p:sp>
        <p:sp>
          <p:nvSpPr>
            <p:cNvPr id="12" name="Rozet"/>
            <p:cNvSpPr txBox="1"/>
            <p:nvPr/>
          </p:nvSpPr>
          <p:spPr>
            <a:xfrm>
              <a:off x="3705225" y="2371725"/>
              <a:ext cx="3048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ctr">
                <a:lnSpc>
                  <a:spcPct val="112000"/>
                </a:lnSpc>
                <a:spcAft>
                  <a:spcPts val="800"/>
                </a:spcAft>
              </a:pPr>
              <a:r>
                <a:rPr lang="tr-TR" sz="2250" b="1">
                  <a:solidFill>
                    <a:srgbClr val="FFFFFF"/>
                  </a:solidFill>
                  <a:latin typeface="Aptos"/>
                  <a:ea typeface="Aptos"/>
                  <a:cs typeface="Aptos"/>
                </a:rPr>
                <a:t>•</a:t>
              </a:r>
              <a:endParaRPr lang="tr-TR" sz="2250"/>
            </a:p>
          </p:txBody>
        </p:sp>
        <p:sp>
          <p:nvSpPr>
            <p:cNvPr id="13" name="Üye adı"/>
            <p:cNvSpPr txBox="1"/>
            <p:nvPr/>
          </p:nvSpPr>
          <p:spPr>
            <a:xfrm>
              <a:off x="3562350" y="3209925"/>
              <a:ext cx="2190750" cy="685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2025" b="1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[Ad Soyad]</a:t>
              </a:r>
              <a:endParaRPr lang="tr-TR" sz="2025"/>
            </a:p>
          </p:txBody>
        </p:sp>
        <p:sp>
          <p:nvSpPr>
            <p:cNvPr id="14" name="Üye bilgileri"/>
            <p:cNvSpPr txBox="1"/>
            <p:nvPr/>
          </p:nvSpPr>
          <p:spPr>
            <a:xfrm>
              <a:off x="3562350" y="4191000"/>
              <a:ext cx="2190750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[Branş / Kurum]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[Projedeki rolü]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[Sorumlulukları]</a:t>
              </a:r>
              <a:endParaRPr lang="tr-TR" sz="1500"/>
            </a:p>
          </p:txBody>
        </p:sp>
      </p:grpSp>
      <p:grpSp>
        <p:nvGrpSpPr>
          <p:cNvPr id="15" name="Grup üyesi 3"/>
          <p:cNvGrpSpPr/>
          <p:nvPr/>
        </p:nvGrpSpPr>
        <p:grpSpPr>
          <a:xfrm>
            <a:off x="6210300" y="2076450"/>
            <a:ext cx="2647950" cy="3905250"/>
            <a:chOff x="6210300" y="2076450"/>
            <a:chExt cx="2647950" cy="3905250"/>
          </a:xfrm>
        </p:grpSpPr>
        <p:sp>
          <p:nvSpPr>
            <p:cNvPr id="16" name="Üye kartı"/>
            <p:cNvSpPr/>
            <p:nvPr/>
          </p:nvSpPr>
          <p:spPr>
            <a:xfrm>
              <a:off x="6210300" y="2076450"/>
              <a:ext cx="2647950" cy="3905250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>
              <a:noFill/>
            </a:ln>
          </p:spPr>
        </p:sp>
        <p:sp>
          <p:nvSpPr>
            <p:cNvPr id="17" name="Üye rozeti"/>
            <p:cNvSpPr/>
            <p:nvPr/>
          </p:nvSpPr>
          <p:spPr>
            <a:xfrm>
              <a:off x="6457950" y="2333625"/>
              <a:ext cx="552450" cy="552450"/>
            </a:xfrm>
            <a:prstGeom prst="ellipse">
              <a:avLst/>
            </a:prstGeom>
            <a:solidFill>
              <a:srgbClr val="5271FF">
                <a:alpha val="100000"/>
              </a:srgbClr>
            </a:solidFill>
            <a:ln>
              <a:noFill/>
            </a:ln>
          </p:spPr>
        </p:sp>
        <p:sp>
          <p:nvSpPr>
            <p:cNvPr id="18" name="Rozet"/>
            <p:cNvSpPr txBox="1"/>
            <p:nvPr/>
          </p:nvSpPr>
          <p:spPr>
            <a:xfrm>
              <a:off x="6581775" y="2371725"/>
              <a:ext cx="3048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ctr">
                <a:lnSpc>
                  <a:spcPct val="112000"/>
                </a:lnSpc>
                <a:spcAft>
                  <a:spcPts val="800"/>
                </a:spcAft>
              </a:pPr>
              <a:r>
                <a:rPr lang="tr-TR" sz="2250" b="1">
                  <a:solidFill>
                    <a:srgbClr val="FFFFFF"/>
                  </a:solidFill>
                  <a:latin typeface="Aptos"/>
                  <a:ea typeface="Aptos"/>
                  <a:cs typeface="Aptos"/>
                </a:rPr>
                <a:t>•</a:t>
              </a:r>
              <a:endParaRPr lang="tr-TR" sz="2250"/>
            </a:p>
          </p:txBody>
        </p:sp>
        <p:sp>
          <p:nvSpPr>
            <p:cNvPr id="19" name="Üye adı"/>
            <p:cNvSpPr txBox="1"/>
            <p:nvPr/>
          </p:nvSpPr>
          <p:spPr>
            <a:xfrm>
              <a:off x="6438900" y="3209925"/>
              <a:ext cx="2190750" cy="685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2025" b="1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[Ad Soyad]</a:t>
              </a:r>
              <a:endParaRPr lang="tr-TR" sz="2025"/>
            </a:p>
          </p:txBody>
        </p:sp>
        <p:sp>
          <p:nvSpPr>
            <p:cNvPr id="20" name="Üye bilgileri"/>
            <p:cNvSpPr txBox="1"/>
            <p:nvPr/>
          </p:nvSpPr>
          <p:spPr>
            <a:xfrm>
              <a:off x="6438900" y="4191000"/>
              <a:ext cx="2190750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[Branş / Kurum]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[Projedeki rolü]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[Sorumlulukları]</a:t>
              </a:r>
              <a:endParaRPr lang="tr-TR" sz="1500"/>
            </a:p>
          </p:txBody>
        </p:sp>
      </p:grpSp>
      <p:grpSp>
        <p:nvGrpSpPr>
          <p:cNvPr id="21" name="Grup üyesi 4"/>
          <p:cNvGrpSpPr/>
          <p:nvPr/>
        </p:nvGrpSpPr>
        <p:grpSpPr>
          <a:xfrm>
            <a:off x="9086850" y="2076450"/>
            <a:ext cx="2647950" cy="3905250"/>
            <a:chOff x="9086850" y="2076450"/>
            <a:chExt cx="2647950" cy="3905250"/>
          </a:xfrm>
        </p:grpSpPr>
        <p:sp>
          <p:nvSpPr>
            <p:cNvPr id="22" name="Üye kartı"/>
            <p:cNvSpPr/>
            <p:nvPr/>
          </p:nvSpPr>
          <p:spPr>
            <a:xfrm>
              <a:off x="9086850" y="2076450"/>
              <a:ext cx="2647950" cy="3905250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>
              <a:noFill/>
            </a:ln>
          </p:spPr>
        </p:sp>
        <p:sp>
          <p:nvSpPr>
            <p:cNvPr id="23" name="Üye rozeti"/>
            <p:cNvSpPr/>
            <p:nvPr/>
          </p:nvSpPr>
          <p:spPr>
            <a:xfrm>
              <a:off x="9334500" y="2333625"/>
              <a:ext cx="552450" cy="552450"/>
            </a:xfrm>
            <a:prstGeom prst="ellipse">
              <a:avLst/>
            </a:prstGeom>
            <a:solidFill>
              <a:srgbClr val="FF5757">
                <a:alpha val="100000"/>
              </a:srgbClr>
            </a:solidFill>
            <a:ln>
              <a:noFill/>
            </a:ln>
          </p:spPr>
        </p:sp>
        <p:sp>
          <p:nvSpPr>
            <p:cNvPr id="24" name="Rozet"/>
            <p:cNvSpPr txBox="1"/>
            <p:nvPr/>
          </p:nvSpPr>
          <p:spPr>
            <a:xfrm>
              <a:off x="9458325" y="2371725"/>
              <a:ext cx="3048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ctr">
                <a:lnSpc>
                  <a:spcPct val="112000"/>
                </a:lnSpc>
                <a:spcAft>
                  <a:spcPts val="800"/>
                </a:spcAft>
              </a:pPr>
              <a:r>
                <a:rPr lang="tr-TR" sz="2250" b="1">
                  <a:solidFill>
                    <a:srgbClr val="FFFFFF"/>
                  </a:solidFill>
                  <a:latin typeface="Aptos"/>
                  <a:ea typeface="Aptos"/>
                  <a:cs typeface="Aptos"/>
                </a:rPr>
                <a:t>•</a:t>
              </a:r>
              <a:endParaRPr lang="tr-TR" sz="2250"/>
            </a:p>
          </p:txBody>
        </p:sp>
        <p:sp>
          <p:nvSpPr>
            <p:cNvPr id="25" name="Üye adı"/>
            <p:cNvSpPr txBox="1"/>
            <p:nvPr/>
          </p:nvSpPr>
          <p:spPr>
            <a:xfrm>
              <a:off x="9315450" y="3209925"/>
              <a:ext cx="2190750" cy="685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2025" b="1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[Ad Soyad]</a:t>
              </a:r>
              <a:endParaRPr lang="tr-TR" sz="2025"/>
            </a:p>
          </p:txBody>
        </p:sp>
        <p:sp>
          <p:nvSpPr>
            <p:cNvPr id="26" name="Üye bilgileri"/>
            <p:cNvSpPr txBox="1"/>
            <p:nvPr/>
          </p:nvSpPr>
          <p:spPr>
            <a:xfrm>
              <a:off x="9315450" y="4191000"/>
              <a:ext cx="2190750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[Branş / Kurum]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[Projedeki rolü]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[Sorumlulukları]</a:t>
              </a:r>
              <a:endParaRPr lang="tr-TR" sz="15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blem Durumu • İhtiyaç ve So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Problem Durumu</a:t>
            </a:r>
            <a:endParaRPr lang="tr-TR" sz="2550"/>
          </a:p>
        </p:txBody>
      </p:sp>
      <p:sp>
        <p:nvSpPr>
          <p:cNvPr id="3" name="Gerçek yaşam problemi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[Hangi sorun veya ihtiyaç ele alınıyor?]</a:t>
            </a:r>
            <a:endParaRPr lang="tr-TR" sz="1650" dirty="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[Kimleri, nerede ve nasıl etkiliyor?]</a:t>
            </a:r>
            <a:endParaRPr lang="tr-TR" sz="1650" dirty="0"/>
          </a:p>
        </p:txBody>
      </p:sp>
      <p:sp>
        <p:nvSpPr>
          <p:cNvPr id="4" name="Gözlem ve kanıtlar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[Problemi gösteren gözlem veya veriler]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[Mevcut çözümün yetersiz kaldığı noktalar]</a:t>
            </a:r>
            <a:endParaRPr lang="tr-TR" sz="1650"/>
          </a:p>
        </p:txBody>
      </p:sp>
      <p:sp>
        <p:nvSpPr>
          <p:cNvPr id="5" name="Problem sorusu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[Projenin yanıt aradığı temel problem sorusu]</a:t>
            </a:r>
            <a:endParaRPr lang="tr-TR" sz="180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jenin Özeti • Amaç ve Yön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Projenin Özeti</a:t>
            </a:r>
            <a:endParaRPr lang="tr-TR" sz="2550"/>
          </a:p>
        </p:txBody>
      </p:sp>
      <p:sp>
        <p:nvSpPr>
          <p:cNvPr id="3" name="Kısa özet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875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[Projenizi amaç, hedef kitle, yöntem ve beklenen sonuçlarıyla bir paragrafta özetleyin.]</a:t>
            </a:r>
            <a:endParaRPr lang="tr-TR" sz="1875"/>
          </a:p>
        </p:txBody>
      </p:sp>
      <p:sp>
        <p:nvSpPr>
          <p:cNvPr id="4" name="Amaç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[Ulaşılmak istenen temel hedef]</a:t>
            </a:r>
            <a:endParaRPr lang="tr-TR" sz="1650"/>
          </a:p>
        </p:txBody>
      </p:sp>
      <p:sp>
        <p:nvSpPr>
          <p:cNvPr id="5" name="Yöntem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[Çözüm için izlenecek yaklaşım]</a:t>
            </a:r>
            <a:endParaRPr lang="tr-TR" sz="1650"/>
          </a:p>
        </p:txBody>
      </p:sp>
      <p:sp>
        <p:nvSpPr>
          <p:cNvPr id="6" name="Beklenen sonuç"/>
          <p:cNvSpPr>
            <a:spLocks noGrp="1"/>
          </p:cNvSpPr>
          <p:nvPr>
            <p:ph type="body" idx="5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[Ortaya çıkacak ürün veya etki]</a:t>
            </a:r>
            <a:endParaRPr lang="tr-TR" sz="165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iteratür Taraması • Kaynak ve İliş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Literatür Taraması</a:t>
            </a:r>
            <a:endParaRPr lang="tr-TR" sz="2550"/>
          </a:p>
        </p:txBody>
      </p:sp>
      <p:sp>
        <p:nvSpPr>
          <p:cNvPr id="3" name="Hücre 0 0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[Kaynak 1]</a:t>
            </a:r>
            <a:endParaRPr lang="tr-TR" sz="1350"/>
          </a:p>
        </p:txBody>
      </p:sp>
      <p:sp>
        <p:nvSpPr>
          <p:cNvPr id="4" name="Hücre 0 1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[İlgili bulgu veya yöntem]</a:t>
            </a:r>
            <a:endParaRPr lang="tr-TR" sz="1350"/>
          </a:p>
        </p:txBody>
      </p:sp>
      <p:sp>
        <p:nvSpPr>
          <p:cNvPr id="5" name="Hücre 0 2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[Projeye katkısı / ayrışan yönü]</a:t>
            </a:r>
            <a:endParaRPr lang="tr-TR" sz="1350"/>
          </a:p>
        </p:txBody>
      </p:sp>
      <p:sp>
        <p:nvSpPr>
          <p:cNvPr id="6" name="Hücre 1 0"/>
          <p:cNvSpPr>
            <a:spLocks noGrp="1"/>
          </p:cNvSpPr>
          <p:nvPr>
            <p:ph type="body" idx="5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[Kaynak 2]</a:t>
            </a:r>
            <a:endParaRPr lang="tr-TR" sz="1350"/>
          </a:p>
        </p:txBody>
      </p:sp>
      <p:sp>
        <p:nvSpPr>
          <p:cNvPr id="7" name="Hücre 1 1"/>
          <p:cNvSpPr>
            <a:spLocks noGrp="1"/>
          </p:cNvSpPr>
          <p:nvPr>
            <p:ph type="body" idx="6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[İlgili bulgu veya yöntem]</a:t>
            </a:r>
            <a:endParaRPr lang="tr-TR" sz="1350"/>
          </a:p>
        </p:txBody>
      </p:sp>
      <p:sp>
        <p:nvSpPr>
          <p:cNvPr id="8" name="Hücre 1 2"/>
          <p:cNvSpPr>
            <a:spLocks noGrp="1"/>
          </p:cNvSpPr>
          <p:nvPr>
            <p:ph type="body" idx="7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[Projeye katkısı / ayrışan yönü]</a:t>
            </a:r>
            <a:endParaRPr lang="tr-TR" sz="1350"/>
          </a:p>
        </p:txBody>
      </p:sp>
      <p:sp>
        <p:nvSpPr>
          <p:cNvPr id="9" name="Hücre 2 0"/>
          <p:cNvSpPr>
            <a:spLocks noGrp="1"/>
          </p:cNvSpPr>
          <p:nvPr>
            <p:ph type="body" idx="8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[Kaynak 3]</a:t>
            </a:r>
            <a:endParaRPr lang="tr-TR" sz="1350"/>
          </a:p>
        </p:txBody>
      </p:sp>
      <p:sp>
        <p:nvSpPr>
          <p:cNvPr id="10" name="Hücre 2 1"/>
          <p:cNvSpPr>
            <a:spLocks noGrp="1"/>
          </p:cNvSpPr>
          <p:nvPr>
            <p:ph type="body" idx="9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[İlgili bulgu veya yöntem]</a:t>
            </a:r>
            <a:endParaRPr lang="tr-TR" sz="1350"/>
          </a:p>
        </p:txBody>
      </p:sp>
      <p:sp>
        <p:nvSpPr>
          <p:cNvPr id="11" name="Hücre 2 2"/>
          <p:cNvSpPr>
            <a:spLocks noGrp="1"/>
          </p:cNvSpPr>
          <p:nvPr>
            <p:ph type="body" idx="10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[Projeye katkısı / ayrışan yönü]</a:t>
            </a:r>
            <a:endParaRPr lang="tr-TR" sz="1350"/>
          </a:p>
        </p:txBody>
      </p:sp>
      <p:sp>
        <p:nvSpPr>
          <p:cNvPr id="12" name="Hücre 3 0"/>
          <p:cNvSpPr>
            <a:spLocks noGrp="1"/>
          </p:cNvSpPr>
          <p:nvPr>
            <p:ph type="body" idx="1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[Kaynak 4]</a:t>
            </a:r>
            <a:endParaRPr lang="tr-TR" sz="1350"/>
          </a:p>
        </p:txBody>
      </p:sp>
      <p:sp>
        <p:nvSpPr>
          <p:cNvPr id="13" name="Hücre 3 1"/>
          <p:cNvSpPr>
            <a:spLocks noGrp="1"/>
          </p:cNvSpPr>
          <p:nvPr>
            <p:ph type="body" idx="1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[İlgili bulgu veya yöntem]</a:t>
            </a:r>
            <a:endParaRPr lang="tr-TR" sz="1350"/>
          </a:p>
        </p:txBody>
      </p:sp>
      <p:sp>
        <p:nvSpPr>
          <p:cNvPr id="14" name="Hücre 3 2"/>
          <p:cNvSpPr>
            <a:spLocks noGrp="1"/>
          </p:cNvSpPr>
          <p:nvPr>
            <p:ph type="body" idx="1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[Projeye katkısı / ayrışan yönü]</a:t>
            </a:r>
            <a:endParaRPr lang="tr-TR" sz="1350"/>
          </a:p>
        </p:txBody>
      </p:sp>
      <p:sp>
        <p:nvSpPr>
          <p:cNvPr id="15" name="Kaynak notu"/>
          <p:cNvSpPr>
            <a:spLocks noGrp="1"/>
          </p:cNvSpPr>
          <p:nvPr>
            <p:ph type="body" idx="1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275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[Kaynakları tutarlı bir atıf düzeniyle yazın; gerekiyorsa bu slaytı çoğaltın.]</a:t>
            </a:r>
            <a:endParaRPr lang="tr-TR" sz="1275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jenin Özgün Değeri • Yenilik ve Katk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Projenin Özgün Değeri</a:t>
            </a:r>
            <a:endParaRPr lang="tr-TR" sz="2550"/>
          </a:p>
        </p:txBody>
      </p:sp>
      <p:sp>
        <p:nvSpPr>
          <p:cNvPr id="3" name="Mevcut yaklaşımlar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[Benzer çalışmaların sunduğu çözümler]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çözümlerdeki boşluk veya sınırlılık]</a:t>
            </a:r>
            <a:endParaRPr lang="tr-TR" sz="1650"/>
          </a:p>
        </p:txBody>
      </p:sp>
      <p:sp>
        <p:nvSpPr>
          <p:cNvPr id="4" name="Projenin yeniliği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[Projenizin sunduğu farklı yaklaşım]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[Eğitsel, toplumsal veya teknik katkısı]</a:t>
            </a:r>
            <a:endParaRPr lang="tr-TR" sz="1650"/>
          </a:p>
        </p:txBody>
      </p:sp>
      <p:sp>
        <p:nvSpPr>
          <p:cNvPr id="5" name="Özgün değer cümlesi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[Projenin özgün değerini tek bir cümleyle ifade edin.]</a:t>
            </a:r>
            <a:endParaRPr lang="tr-TR" sz="1725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je Bütçe ve Maliyeti • Bütçe Tablo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 Bütçe ve Maliyeti</a:t>
            </a:r>
            <a:endParaRPr lang="tr-TR" sz="2550"/>
          </a:p>
        </p:txBody>
      </p:sp>
      <p:sp>
        <p:nvSpPr>
          <p:cNvPr id="3" name="Hücre 0 0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[Malzeme / Ekipman]</a:t>
            </a:r>
            <a:endParaRPr lang="tr-TR" sz="1350"/>
          </a:p>
        </p:txBody>
      </p:sp>
      <p:sp>
        <p:nvSpPr>
          <p:cNvPr id="4" name="Hücre 0 1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[Adet]</a:t>
            </a:r>
            <a:endParaRPr lang="tr-TR" sz="1350"/>
          </a:p>
        </p:txBody>
      </p:sp>
      <p:sp>
        <p:nvSpPr>
          <p:cNvPr id="5" name="Hücre 0 2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[Birim tutar]</a:t>
            </a:r>
            <a:endParaRPr lang="tr-TR" sz="1350"/>
          </a:p>
        </p:txBody>
      </p:sp>
      <p:sp>
        <p:nvSpPr>
          <p:cNvPr id="6" name="Hücre 0 3"/>
          <p:cNvSpPr>
            <a:spLocks noGrp="1"/>
          </p:cNvSpPr>
          <p:nvPr>
            <p:ph type="body" idx="5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[Satır toplamı]</a:t>
            </a:r>
            <a:endParaRPr lang="tr-TR" sz="1350"/>
          </a:p>
        </p:txBody>
      </p:sp>
      <p:sp>
        <p:nvSpPr>
          <p:cNvPr id="7" name="Hücre 0 4"/>
          <p:cNvSpPr>
            <a:spLocks noGrp="1"/>
          </p:cNvSpPr>
          <p:nvPr>
            <p:ph type="body" idx="6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[Temin yöntemi]</a:t>
            </a:r>
            <a:endParaRPr lang="tr-TR" sz="1350"/>
          </a:p>
        </p:txBody>
      </p:sp>
      <p:sp>
        <p:nvSpPr>
          <p:cNvPr id="8" name="Hücre 1 0"/>
          <p:cNvSpPr>
            <a:spLocks noGrp="1"/>
          </p:cNvSpPr>
          <p:nvPr>
            <p:ph type="body" idx="7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[Malzeme / Ekipman]</a:t>
            </a:r>
            <a:endParaRPr lang="tr-TR" sz="1350"/>
          </a:p>
        </p:txBody>
      </p:sp>
      <p:sp>
        <p:nvSpPr>
          <p:cNvPr id="9" name="Hücre 1 1"/>
          <p:cNvSpPr>
            <a:spLocks noGrp="1"/>
          </p:cNvSpPr>
          <p:nvPr>
            <p:ph type="body" idx="8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[Adet]</a:t>
            </a:r>
            <a:endParaRPr lang="tr-TR" sz="1350"/>
          </a:p>
        </p:txBody>
      </p:sp>
      <p:sp>
        <p:nvSpPr>
          <p:cNvPr id="10" name="Hücre 1 2"/>
          <p:cNvSpPr>
            <a:spLocks noGrp="1"/>
          </p:cNvSpPr>
          <p:nvPr>
            <p:ph type="body" idx="9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[Birim tutar]</a:t>
            </a:r>
            <a:endParaRPr lang="tr-TR" sz="1350"/>
          </a:p>
        </p:txBody>
      </p:sp>
      <p:sp>
        <p:nvSpPr>
          <p:cNvPr id="11" name="Hücre 1 3"/>
          <p:cNvSpPr>
            <a:spLocks noGrp="1"/>
          </p:cNvSpPr>
          <p:nvPr>
            <p:ph type="body" idx="10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[Satır toplamı]</a:t>
            </a:r>
            <a:endParaRPr lang="tr-TR" sz="1350"/>
          </a:p>
        </p:txBody>
      </p:sp>
      <p:sp>
        <p:nvSpPr>
          <p:cNvPr id="12" name="Hücre 1 4"/>
          <p:cNvSpPr>
            <a:spLocks noGrp="1"/>
          </p:cNvSpPr>
          <p:nvPr>
            <p:ph type="body" idx="1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[Temin yöntemi]</a:t>
            </a:r>
            <a:endParaRPr lang="tr-TR" sz="1350"/>
          </a:p>
        </p:txBody>
      </p:sp>
      <p:sp>
        <p:nvSpPr>
          <p:cNvPr id="13" name="Hücre 2 0"/>
          <p:cNvSpPr>
            <a:spLocks noGrp="1"/>
          </p:cNvSpPr>
          <p:nvPr>
            <p:ph type="body" idx="1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[Hizmet / Diğer]</a:t>
            </a:r>
            <a:endParaRPr lang="tr-TR" sz="1350"/>
          </a:p>
        </p:txBody>
      </p:sp>
      <p:sp>
        <p:nvSpPr>
          <p:cNvPr id="14" name="Hücre 2 1"/>
          <p:cNvSpPr>
            <a:spLocks noGrp="1"/>
          </p:cNvSpPr>
          <p:nvPr>
            <p:ph type="body" idx="1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[Adet]</a:t>
            </a:r>
            <a:endParaRPr lang="tr-TR" sz="1350"/>
          </a:p>
        </p:txBody>
      </p:sp>
      <p:sp>
        <p:nvSpPr>
          <p:cNvPr id="15" name="Hücre 2 2"/>
          <p:cNvSpPr>
            <a:spLocks noGrp="1"/>
          </p:cNvSpPr>
          <p:nvPr>
            <p:ph type="body" idx="1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[Birim tutar]</a:t>
            </a:r>
            <a:endParaRPr lang="tr-TR" sz="1350"/>
          </a:p>
        </p:txBody>
      </p:sp>
      <p:sp>
        <p:nvSpPr>
          <p:cNvPr id="16" name="Hücre 2 3"/>
          <p:cNvSpPr>
            <a:spLocks noGrp="1"/>
          </p:cNvSpPr>
          <p:nvPr>
            <p:ph type="body" idx="15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[Satır toplamı]</a:t>
            </a:r>
            <a:endParaRPr lang="tr-TR" sz="1350"/>
          </a:p>
        </p:txBody>
      </p:sp>
      <p:sp>
        <p:nvSpPr>
          <p:cNvPr id="17" name="Hücre 2 4"/>
          <p:cNvSpPr>
            <a:spLocks noGrp="1"/>
          </p:cNvSpPr>
          <p:nvPr>
            <p:ph type="body" idx="16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[Temin yöntemi]</a:t>
            </a:r>
            <a:endParaRPr lang="tr-TR" sz="1350"/>
          </a:p>
        </p:txBody>
      </p:sp>
      <p:sp>
        <p:nvSpPr>
          <p:cNvPr id="18" name="Hücre 3 0"/>
          <p:cNvSpPr>
            <a:spLocks noGrp="1"/>
          </p:cNvSpPr>
          <p:nvPr>
            <p:ph type="body" idx="17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[Diğer gider]</a:t>
            </a:r>
            <a:endParaRPr lang="tr-TR" sz="1350"/>
          </a:p>
        </p:txBody>
      </p:sp>
      <p:sp>
        <p:nvSpPr>
          <p:cNvPr id="19" name="Hücre 3 1"/>
          <p:cNvSpPr>
            <a:spLocks noGrp="1"/>
          </p:cNvSpPr>
          <p:nvPr>
            <p:ph type="body" idx="18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[Adet]</a:t>
            </a:r>
            <a:endParaRPr lang="tr-TR" sz="1350"/>
          </a:p>
        </p:txBody>
      </p:sp>
      <p:sp>
        <p:nvSpPr>
          <p:cNvPr id="20" name="Hücre 3 2"/>
          <p:cNvSpPr>
            <a:spLocks noGrp="1"/>
          </p:cNvSpPr>
          <p:nvPr>
            <p:ph type="body" idx="19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[Birim tutar]</a:t>
            </a:r>
            <a:endParaRPr lang="tr-TR" sz="1350"/>
          </a:p>
        </p:txBody>
      </p:sp>
      <p:sp>
        <p:nvSpPr>
          <p:cNvPr id="21" name="Hücre 3 3"/>
          <p:cNvSpPr>
            <a:spLocks noGrp="1"/>
          </p:cNvSpPr>
          <p:nvPr>
            <p:ph type="body" idx="20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[Satır toplamı]</a:t>
            </a:r>
            <a:endParaRPr lang="tr-TR" sz="1350"/>
          </a:p>
        </p:txBody>
      </p:sp>
      <p:sp>
        <p:nvSpPr>
          <p:cNvPr id="22" name="Hücre 3 4"/>
          <p:cNvSpPr>
            <a:spLocks noGrp="1"/>
          </p:cNvSpPr>
          <p:nvPr>
            <p:ph type="body" idx="2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[Temin yöntemi]</a:t>
            </a:r>
            <a:endParaRPr lang="tr-TR" sz="1350"/>
          </a:p>
        </p:txBody>
      </p:sp>
      <p:sp>
        <p:nvSpPr>
          <p:cNvPr id="23" name="Genel toplam"/>
          <p:cNvSpPr>
            <a:spLocks noGrp="1"/>
          </p:cNvSpPr>
          <p:nvPr>
            <p:ph type="body" idx="2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GENEL TOPLAM: [Tutar] TL</a:t>
            </a:r>
            <a:endParaRPr lang="tr-TR" sz="1875"/>
          </a:p>
        </p:txBody>
      </p:sp>
      <p:sp>
        <p:nvSpPr>
          <p:cNvPr id="24" name="Bütçe notu"/>
          <p:cNvSpPr>
            <a:spLocks noGrp="1"/>
          </p:cNvSpPr>
          <p:nvPr>
            <p:ph type="body" idx="23"/>
          </p:nvPr>
        </p:nvSpPr>
        <p:spPr/>
        <p:txBody>
          <a:bodyPr wrap="square" lIns="0" tIns="0" rIns="0" bIns="0" anchor="t"/>
          <a:lstStyle/>
          <a:p>
            <a:pPr algn="r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[Fiyat tarihi / Finansman kaynağı]</a:t>
            </a:r>
            <a:endParaRPr lang="tr-TR" sz="135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je Zaman Çizelgesi • İş Takvi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 Zaman Çizelgesi</a:t>
            </a:r>
            <a:endParaRPr lang="tr-TR" sz="2550"/>
          </a:p>
        </p:txBody>
      </p:sp>
      <p:sp>
        <p:nvSpPr>
          <p:cNvPr id="3" name="Hücre 0 0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[Araştırma ve planlama]</a:t>
            </a:r>
            <a:endParaRPr lang="tr-TR" sz="1350"/>
          </a:p>
        </p:txBody>
      </p:sp>
      <p:sp>
        <p:nvSpPr>
          <p:cNvPr id="4" name="Hücre 0 1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 Soyad]</a:t>
            </a:r>
            <a:endParaRPr lang="tr-TR" sz="1350"/>
          </a:p>
        </p:txBody>
      </p:sp>
      <p:sp>
        <p:nvSpPr>
          <p:cNvPr id="5" name="Hücre 0 2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[X]</a:t>
            </a:r>
            <a:endParaRPr lang="tr-TR" sz="1350"/>
          </a:p>
        </p:txBody>
      </p:sp>
      <p:sp>
        <p:nvSpPr>
          <p:cNvPr id="6" name="Hücre 0 3"/>
          <p:cNvSpPr>
            <a:spLocks noGrp="1"/>
          </p:cNvSpPr>
          <p:nvPr>
            <p:ph type="body" idx="5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7" name="Hücre 0 4"/>
          <p:cNvSpPr>
            <a:spLocks noGrp="1"/>
          </p:cNvSpPr>
          <p:nvPr>
            <p:ph type="body" idx="6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8" name="Hücre 0 5"/>
          <p:cNvSpPr>
            <a:spLocks noGrp="1"/>
          </p:cNvSpPr>
          <p:nvPr>
            <p:ph type="body" idx="7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9" name="Hücre 1 0"/>
          <p:cNvSpPr>
            <a:spLocks noGrp="1"/>
          </p:cNvSpPr>
          <p:nvPr>
            <p:ph type="body" idx="8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[Tasarım ve geliştirme]</a:t>
            </a:r>
            <a:endParaRPr lang="tr-TR" sz="1350"/>
          </a:p>
        </p:txBody>
      </p:sp>
      <p:sp>
        <p:nvSpPr>
          <p:cNvPr id="10" name="Hücre 1 1"/>
          <p:cNvSpPr>
            <a:spLocks noGrp="1"/>
          </p:cNvSpPr>
          <p:nvPr>
            <p:ph type="body" idx="9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 Soyad]</a:t>
            </a:r>
            <a:endParaRPr lang="tr-TR" sz="1350"/>
          </a:p>
        </p:txBody>
      </p:sp>
      <p:sp>
        <p:nvSpPr>
          <p:cNvPr id="11" name="Hücre 1 2"/>
          <p:cNvSpPr>
            <a:spLocks noGrp="1"/>
          </p:cNvSpPr>
          <p:nvPr>
            <p:ph type="body" idx="10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12" name="Hücre 1 3"/>
          <p:cNvSpPr>
            <a:spLocks noGrp="1"/>
          </p:cNvSpPr>
          <p:nvPr>
            <p:ph type="body" idx="1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[X]</a:t>
            </a:r>
            <a:endParaRPr lang="tr-TR" sz="1350"/>
          </a:p>
        </p:txBody>
      </p:sp>
      <p:sp>
        <p:nvSpPr>
          <p:cNvPr id="13" name="Hücre 1 4"/>
          <p:cNvSpPr>
            <a:spLocks noGrp="1"/>
          </p:cNvSpPr>
          <p:nvPr>
            <p:ph type="body" idx="1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14" name="Hücre 1 5"/>
          <p:cNvSpPr>
            <a:spLocks noGrp="1"/>
          </p:cNvSpPr>
          <p:nvPr>
            <p:ph type="body" idx="1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15" name="Hücre 2 0"/>
          <p:cNvSpPr>
            <a:spLocks noGrp="1"/>
          </p:cNvSpPr>
          <p:nvPr>
            <p:ph type="body" idx="1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[Prototip ve test]</a:t>
            </a:r>
            <a:endParaRPr lang="tr-TR" sz="1350"/>
          </a:p>
        </p:txBody>
      </p:sp>
      <p:sp>
        <p:nvSpPr>
          <p:cNvPr id="16" name="Hücre 2 1"/>
          <p:cNvSpPr>
            <a:spLocks noGrp="1"/>
          </p:cNvSpPr>
          <p:nvPr>
            <p:ph type="body" idx="15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 Soyad]</a:t>
            </a:r>
            <a:endParaRPr lang="tr-TR" sz="1350"/>
          </a:p>
        </p:txBody>
      </p:sp>
      <p:sp>
        <p:nvSpPr>
          <p:cNvPr id="17" name="Hücre 2 2"/>
          <p:cNvSpPr>
            <a:spLocks noGrp="1"/>
          </p:cNvSpPr>
          <p:nvPr>
            <p:ph type="body" idx="16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18" name="Hücre 2 3"/>
          <p:cNvSpPr>
            <a:spLocks noGrp="1"/>
          </p:cNvSpPr>
          <p:nvPr>
            <p:ph type="body" idx="17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19" name="Hücre 2 4"/>
          <p:cNvSpPr>
            <a:spLocks noGrp="1"/>
          </p:cNvSpPr>
          <p:nvPr>
            <p:ph type="body" idx="18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[X]</a:t>
            </a:r>
            <a:endParaRPr lang="tr-TR" sz="1350"/>
          </a:p>
        </p:txBody>
      </p:sp>
      <p:sp>
        <p:nvSpPr>
          <p:cNvPr id="20" name="Hücre 2 5"/>
          <p:cNvSpPr>
            <a:spLocks noGrp="1"/>
          </p:cNvSpPr>
          <p:nvPr>
            <p:ph type="body" idx="19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21" name="Hücre 3 0"/>
          <p:cNvSpPr>
            <a:spLocks noGrp="1"/>
          </p:cNvSpPr>
          <p:nvPr>
            <p:ph type="body" idx="20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[İyileştirme ve sunum]</a:t>
            </a:r>
            <a:endParaRPr lang="tr-TR" sz="1350"/>
          </a:p>
        </p:txBody>
      </p:sp>
      <p:sp>
        <p:nvSpPr>
          <p:cNvPr id="22" name="Hücre 3 1"/>
          <p:cNvSpPr>
            <a:spLocks noGrp="1"/>
          </p:cNvSpPr>
          <p:nvPr>
            <p:ph type="body" idx="2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[Ad Soyad]</a:t>
            </a:r>
            <a:endParaRPr lang="tr-TR" sz="1350"/>
          </a:p>
        </p:txBody>
      </p:sp>
      <p:sp>
        <p:nvSpPr>
          <p:cNvPr id="23" name="Hücre 3 2"/>
          <p:cNvSpPr>
            <a:spLocks noGrp="1"/>
          </p:cNvSpPr>
          <p:nvPr>
            <p:ph type="body" idx="2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24" name="Hücre 3 3"/>
          <p:cNvSpPr>
            <a:spLocks noGrp="1"/>
          </p:cNvSpPr>
          <p:nvPr>
            <p:ph type="body" idx="2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25" name="Hücre 3 4"/>
          <p:cNvSpPr>
            <a:spLocks noGrp="1"/>
          </p:cNvSpPr>
          <p:nvPr>
            <p:ph type="body" idx="2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26" name="Hücre 3 5"/>
          <p:cNvSpPr>
            <a:spLocks noGrp="1"/>
          </p:cNvSpPr>
          <p:nvPr>
            <p:ph type="body" idx="25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[X]</a:t>
            </a:r>
            <a:endParaRPr lang="tr-TR" sz="1350"/>
          </a:p>
        </p:txBody>
      </p:sp>
      <p:sp>
        <p:nvSpPr>
          <p:cNvPr id="27" name="Takvim notu"/>
          <p:cNvSpPr>
            <a:spLocks noGrp="1"/>
          </p:cNvSpPr>
          <p:nvPr>
            <p:ph type="body" idx="26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275" b="0">
                <a:solidFill>
                  <a:srgbClr val="6D7690"/>
                </a:solidFill>
                <a:latin typeface="Aptos"/>
                <a:ea typeface="Aptos"/>
                <a:cs typeface="Aptos"/>
              </a:rPr>
              <a:t>[Hafta başlıklarını tarihlerle değiştirin; çalışma dönemlerini X ile işaretleyin.]</a:t>
            </a:r>
            <a:endParaRPr lang="tr-TR" sz="1275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EM Projesi Müfredat Analizi • Fen Biliml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3" name="Ders başlığı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Fen Bilimleri</a:t>
            </a:r>
            <a:endParaRPr lang="tr-TR" sz="2025"/>
          </a:p>
        </p:txBody>
      </p:sp>
      <p:sp>
        <p:nvSpPr>
          <p:cNvPr id="4" name="Hücre 0 0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Fen Bilimleri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5" name="Hücre 0 1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6" name="Müfredat sayfası açıklaması"/>
          <p:cNvSpPr txBox="1"/>
          <p:nvPr/>
        </p:nvSpPr>
        <p:spPr>
          <a:xfrm>
            <a:off x="523875" y="5876925"/>
            <a:ext cx="11125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Diğer dersler için bu sayfayı çoğaltabilirsiniz.</a:t>
            </a:r>
            <a:endParaRPr lang="tr-TR" sz="135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EM Projesi Müfredat Analizi • Teknolo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3" name="Ders başlığı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Teknoloji</a:t>
            </a:r>
            <a:endParaRPr lang="tr-TR" sz="2025"/>
          </a:p>
        </p:txBody>
      </p:sp>
      <p:sp>
        <p:nvSpPr>
          <p:cNvPr id="4" name="Hücre 0 0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Teknoloji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5" name="Hücre 0 1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6" name="Müfredat sayfası açıklaması"/>
          <p:cNvSpPr txBox="1"/>
          <p:nvPr/>
        </p:nvSpPr>
        <p:spPr>
          <a:xfrm>
            <a:off x="523875" y="5876925"/>
            <a:ext cx="11125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Diğer dersler için bu sayfayı çoğaltabilirsiniz.</a:t>
            </a:r>
            <a:endParaRPr lang="tr-TR" sz="135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EM Projesi Müfredat Analizi • Mühendisl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3" name="Ders başlığı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Mühendislik</a:t>
            </a:r>
            <a:endParaRPr lang="tr-TR" sz="2025"/>
          </a:p>
        </p:txBody>
      </p:sp>
      <p:sp>
        <p:nvSpPr>
          <p:cNvPr id="4" name="Hücre 0 0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Mühendislik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5" name="Hücre 0 1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6" name="Müfredat sayfası açıklaması"/>
          <p:cNvSpPr txBox="1"/>
          <p:nvPr/>
        </p:nvSpPr>
        <p:spPr>
          <a:xfrm>
            <a:off x="523875" y="5876925"/>
            <a:ext cx="11125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Diğer dersler için bu sayfayı çoğaltabilirsiniz.</a:t>
            </a:r>
            <a:endParaRPr lang="tr-TR" sz="135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EM Projesi Müfredat Analizi • Matema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3" name="Ders başlığı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Matematik</a:t>
            </a:r>
            <a:endParaRPr lang="tr-TR" sz="2025"/>
          </a:p>
        </p:txBody>
      </p:sp>
      <p:sp>
        <p:nvSpPr>
          <p:cNvPr id="4" name="Hücre 0 0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Matematik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5" name="Hücre 0 1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6" name="Müfredat sayfası açıklaması"/>
          <p:cNvSpPr txBox="1"/>
          <p:nvPr/>
        </p:nvSpPr>
        <p:spPr>
          <a:xfrm>
            <a:off x="523875" y="5876925"/>
            <a:ext cx="11125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Diğer dersler için bu sayfayı çoğaltabilirsiniz.</a:t>
            </a:r>
            <a:endParaRPr lang="tr-TR" sz="135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EM Projesi Müfredat Analizi • San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STEM PROJESİ MÜFREDAT ANALİZİ</a:t>
            </a:r>
            <a:endParaRPr lang="tr-TR" sz="2550"/>
          </a:p>
        </p:txBody>
      </p:sp>
      <p:sp>
        <p:nvSpPr>
          <p:cNvPr id="3" name="Ders başlığı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Sanat</a:t>
            </a:r>
            <a:endParaRPr lang="tr-TR" sz="2025"/>
          </a:p>
        </p:txBody>
      </p:sp>
      <p:sp>
        <p:nvSpPr>
          <p:cNvPr id="4" name="Hücre 0 0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Sanat</a:t>
            </a:r>
            <a:endParaRPr lang="tr-TR" sz="13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[Sınıf düzeyi]</a:t>
            </a:r>
            <a:endParaRPr lang="tr-TR" sz="1350"/>
          </a:p>
        </p:txBody>
      </p:sp>
      <p:sp>
        <p:nvSpPr>
          <p:cNvPr id="5" name="Hücre 0 1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endParaRPr lang="tr-TR" sz="1350"/>
          </a:p>
        </p:txBody>
      </p:sp>
      <p:sp>
        <p:nvSpPr>
          <p:cNvPr id="6" name="Müfredat sayfası açıklaması"/>
          <p:cNvSpPr txBox="1"/>
          <p:nvPr/>
        </p:nvSpPr>
        <p:spPr>
          <a:xfrm>
            <a:off x="523875" y="5876925"/>
            <a:ext cx="11125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Diğer dersler için bu sayfayı çoğaltabilirsiniz.</a:t>
            </a:r>
            <a:endParaRPr lang="tr-TR" sz="135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1. yy Becerileri • Beceri ve Kanı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21. yy Becerileri</a:t>
            </a:r>
            <a:endParaRPr lang="tr-TR" sz="2550"/>
          </a:p>
        </p:txBody>
      </p:sp>
      <p:grpSp>
        <p:nvGrpSpPr>
          <p:cNvPr id="3" name="Beceri kutusu 1"/>
          <p:cNvGrpSpPr/>
          <p:nvPr/>
        </p:nvGrpSpPr>
        <p:grpSpPr>
          <a:xfrm>
            <a:off x="457200" y="2076450"/>
            <a:ext cx="5467350" cy="1828800"/>
            <a:chOff x="457200" y="2076450"/>
            <a:chExt cx="5467350" cy="1828800"/>
          </a:xfrm>
        </p:grpSpPr>
        <p:sp>
          <p:nvSpPr>
            <p:cNvPr id="4" name="Beceri kartı"/>
            <p:cNvSpPr/>
            <p:nvPr/>
          </p:nvSpPr>
          <p:spPr>
            <a:xfrm>
              <a:off x="457200" y="2076450"/>
              <a:ext cx="5467350" cy="1828800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>
              <a:noFill/>
            </a:ln>
          </p:spPr>
        </p:sp>
        <p:sp>
          <p:nvSpPr>
            <p:cNvPr id="5" name="Beceri vurgusu"/>
            <p:cNvSpPr/>
            <p:nvPr/>
          </p:nvSpPr>
          <p:spPr>
            <a:xfrm>
              <a:off x="457200" y="2076450"/>
              <a:ext cx="57150" cy="1828800"/>
            </a:xfrm>
            <a:prstGeom prst="rect">
              <a:avLst/>
            </a:prstGeom>
            <a:solidFill>
              <a:srgbClr val="5271FF">
                <a:alpha val="100000"/>
              </a:srgbClr>
            </a:solidFill>
            <a:ln>
              <a:noFill/>
            </a:ln>
          </p:spPr>
        </p:sp>
        <p:sp>
          <p:nvSpPr>
            <p:cNvPr id="6" name="Beceri başlığı"/>
            <p:cNvSpPr txBox="1"/>
            <p:nvPr/>
          </p:nvSpPr>
          <p:spPr>
            <a:xfrm>
              <a:off x="685800" y="2276475"/>
              <a:ext cx="50101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875" b="1">
                  <a:solidFill>
                    <a:srgbClr val="5271FF"/>
                  </a:solidFill>
                  <a:latin typeface="Aptos"/>
                  <a:ea typeface="Aptos"/>
                  <a:cs typeface="Aptos"/>
                </a:rPr>
                <a:t>Eleştirel düşünme</a:t>
              </a:r>
              <a:endParaRPr lang="tr-TR" sz="1875"/>
            </a:p>
          </p:txBody>
        </p:sp>
        <p:sp>
          <p:nvSpPr>
            <p:cNvPr id="7" name="Beceri kanıtı"/>
            <p:cNvSpPr txBox="1"/>
            <p:nvPr/>
          </p:nvSpPr>
          <p:spPr>
            <a:xfrm>
              <a:off x="685800" y="2886075"/>
              <a:ext cx="5010150" cy="895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[Beceriyi geliştiren etkinlik]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[Gözlenebilir davranış / Değerlendirme kanıtı]</a:t>
              </a:r>
              <a:endParaRPr lang="tr-TR" sz="1500"/>
            </a:p>
          </p:txBody>
        </p:sp>
      </p:grpSp>
      <p:grpSp>
        <p:nvGrpSpPr>
          <p:cNvPr id="8" name="Beceri kutusu 2"/>
          <p:cNvGrpSpPr/>
          <p:nvPr/>
        </p:nvGrpSpPr>
        <p:grpSpPr>
          <a:xfrm>
            <a:off x="6267450" y="2076450"/>
            <a:ext cx="5467350" cy="1828800"/>
            <a:chOff x="6267450" y="2076450"/>
            <a:chExt cx="5467350" cy="1828800"/>
          </a:xfrm>
        </p:grpSpPr>
        <p:sp>
          <p:nvSpPr>
            <p:cNvPr id="9" name="Beceri kartı"/>
            <p:cNvSpPr/>
            <p:nvPr/>
          </p:nvSpPr>
          <p:spPr>
            <a:xfrm>
              <a:off x="6267450" y="2076450"/>
              <a:ext cx="5467350" cy="1828800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>
              <a:noFill/>
            </a:ln>
          </p:spPr>
        </p:sp>
        <p:sp>
          <p:nvSpPr>
            <p:cNvPr id="10" name="Beceri vurgusu"/>
            <p:cNvSpPr/>
            <p:nvPr/>
          </p:nvSpPr>
          <p:spPr>
            <a:xfrm>
              <a:off x="6267450" y="2076450"/>
              <a:ext cx="57150" cy="1828800"/>
            </a:xfrm>
            <a:prstGeom prst="rect">
              <a:avLst/>
            </a:prstGeom>
            <a:solidFill>
              <a:srgbClr val="FF5757">
                <a:alpha val="100000"/>
              </a:srgbClr>
            </a:solidFill>
            <a:ln>
              <a:noFill/>
            </a:ln>
          </p:spPr>
        </p:sp>
        <p:sp>
          <p:nvSpPr>
            <p:cNvPr id="11" name="Beceri başlığı"/>
            <p:cNvSpPr txBox="1"/>
            <p:nvPr/>
          </p:nvSpPr>
          <p:spPr>
            <a:xfrm>
              <a:off x="6496050" y="2276475"/>
              <a:ext cx="50101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875" b="1">
                  <a:solidFill>
                    <a:srgbClr val="5271FF"/>
                  </a:solidFill>
                  <a:latin typeface="Aptos"/>
                  <a:ea typeface="Aptos"/>
                  <a:cs typeface="Aptos"/>
                </a:rPr>
                <a:t>Yaratıcılık</a:t>
              </a:r>
              <a:endParaRPr lang="tr-TR" sz="1875"/>
            </a:p>
          </p:txBody>
        </p:sp>
        <p:sp>
          <p:nvSpPr>
            <p:cNvPr id="12" name="Beceri kanıtı"/>
            <p:cNvSpPr txBox="1"/>
            <p:nvPr/>
          </p:nvSpPr>
          <p:spPr>
            <a:xfrm>
              <a:off x="6496050" y="2886075"/>
              <a:ext cx="5010150" cy="895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[Beceriyi geliştiren etkinlik]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[Gözlenebilir davranış / Değerlendirme kanıtı]</a:t>
              </a:r>
              <a:endParaRPr lang="tr-TR" sz="1500"/>
            </a:p>
          </p:txBody>
        </p:sp>
      </p:grpSp>
      <p:grpSp>
        <p:nvGrpSpPr>
          <p:cNvPr id="13" name="Beceri kutusu 3"/>
          <p:cNvGrpSpPr/>
          <p:nvPr/>
        </p:nvGrpSpPr>
        <p:grpSpPr>
          <a:xfrm>
            <a:off x="457200" y="4114800"/>
            <a:ext cx="5467350" cy="1828800"/>
            <a:chOff x="457200" y="4114800"/>
            <a:chExt cx="5467350" cy="1828800"/>
          </a:xfrm>
        </p:grpSpPr>
        <p:sp>
          <p:nvSpPr>
            <p:cNvPr id="14" name="Beceri kartı"/>
            <p:cNvSpPr/>
            <p:nvPr/>
          </p:nvSpPr>
          <p:spPr>
            <a:xfrm>
              <a:off x="457200" y="4114800"/>
              <a:ext cx="5467350" cy="1828800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>
              <a:noFill/>
            </a:ln>
          </p:spPr>
        </p:sp>
        <p:sp>
          <p:nvSpPr>
            <p:cNvPr id="15" name="Beceri vurgusu"/>
            <p:cNvSpPr/>
            <p:nvPr/>
          </p:nvSpPr>
          <p:spPr>
            <a:xfrm>
              <a:off x="457200" y="4114800"/>
              <a:ext cx="57150" cy="1828800"/>
            </a:xfrm>
            <a:prstGeom prst="rect">
              <a:avLst/>
            </a:prstGeom>
            <a:solidFill>
              <a:srgbClr val="5271FF">
                <a:alpha val="100000"/>
              </a:srgbClr>
            </a:solidFill>
            <a:ln>
              <a:noFill/>
            </a:ln>
          </p:spPr>
        </p:sp>
        <p:sp>
          <p:nvSpPr>
            <p:cNvPr id="16" name="Beceri başlığı"/>
            <p:cNvSpPr txBox="1"/>
            <p:nvPr/>
          </p:nvSpPr>
          <p:spPr>
            <a:xfrm>
              <a:off x="685800" y="4314825"/>
              <a:ext cx="50101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875" b="1">
                  <a:solidFill>
                    <a:srgbClr val="5271FF"/>
                  </a:solidFill>
                  <a:latin typeface="Aptos"/>
                  <a:ea typeface="Aptos"/>
                  <a:cs typeface="Aptos"/>
                </a:rPr>
                <a:t>İş birliği</a:t>
              </a:r>
              <a:endParaRPr lang="tr-TR" sz="1875"/>
            </a:p>
          </p:txBody>
        </p:sp>
        <p:sp>
          <p:nvSpPr>
            <p:cNvPr id="17" name="Beceri kanıtı"/>
            <p:cNvSpPr txBox="1"/>
            <p:nvPr/>
          </p:nvSpPr>
          <p:spPr>
            <a:xfrm>
              <a:off x="685800" y="4924425"/>
              <a:ext cx="5010150" cy="895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[Beceriyi geliştiren etkinlik]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[Gözlenebilir davranış / Değerlendirme kanıtı]</a:t>
              </a:r>
              <a:endParaRPr lang="tr-TR" sz="1500"/>
            </a:p>
          </p:txBody>
        </p:sp>
      </p:grpSp>
      <p:grpSp>
        <p:nvGrpSpPr>
          <p:cNvPr id="18" name="Beceri kutusu 4"/>
          <p:cNvGrpSpPr/>
          <p:nvPr/>
        </p:nvGrpSpPr>
        <p:grpSpPr>
          <a:xfrm>
            <a:off x="6267450" y="4114800"/>
            <a:ext cx="5467350" cy="1828800"/>
            <a:chOff x="6267450" y="4114800"/>
            <a:chExt cx="5467350" cy="1828800"/>
          </a:xfrm>
        </p:grpSpPr>
        <p:sp>
          <p:nvSpPr>
            <p:cNvPr id="19" name="Beceri kartı"/>
            <p:cNvSpPr/>
            <p:nvPr/>
          </p:nvSpPr>
          <p:spPr>
            <a:xfrm>
              <a:off x="6267450" y="4114800"/>
              <a:ext cx="5467350" cy="1828800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>
              <a:noFill/>
            </a:ln>
          </p:spPr>
        </p:sp>
        <p:sp>
          <p:nvSpPr>
            <p:cNvPr id="20" name="Beceri vurgusu"/>
            <p:cNvSpPr/>
            <p:nvPr/>
          </p:nvSpPr>
          <p:spPr>
            <a:xfrm>
              <a:off x="6267450" y="4114800"/>
              <a:ext cx="57150" cy="1828800"/>
            </a:xfrm>
            <a:prstGeom prst="rect">
              <a:avLst/>
            </a:prstGeom>
            <a:solidFill>
              <a:srgbClr val="FF5757">
                <a:alpha val="100000"/>
              </a:srgbClr>
            </a:solidFill>
            <a:ln>
              <a:noFill/>
            </a:ln>
          </p:spPr>
        </p:sp>
        <p:sp>
          <p:nvSpPr>
            <p:cNvPr id="21" name="Beceri başlığı"/>
            <p:cNvSpPr txBox="1"/>
            <p:nvPr/>
          </p:nvSpPr>
          <p:spPr>
            <a:xfrm>
              <a:off x="6496050" y="4314825"/>
              <a:ext cx="50101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875" b="1">
                  <a:solidFill>
                    <a:srgbClr val="5271FF"/>
                  </a:solidFill>
                  <a:latin typeface="Aptos"/>
                  <a:ea typeface="Aptos"/>
                  <a:cs typeface="Aptos"/>
                </a:rPr>
                <a:t>İletişim</a:t>
              </a:r>
              <a:endParaRPr lang="tr-TR" sz="1875"/>
            </a:p>
          </p:txBody>
        </p:sp>
        <p:sp>
          <p:nvSpPr>
            <p:cNvPr id="22" name="Beceri kanıtı"/>
            <p:cNvSpPr txBox="1"/>
            <p:nvPr/>
          </p:nvSpPr>
          <p:spPr>
            <a:xfrm>
              <a:off x="6496050" y="4924425"/>
              <a:ext cx="5010150" cy="895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[Beceriyi geliştiren etkinlik]</a:t>
              </a:r>
              <a:endParaRPr lang="tr-TR" sz="1500"/>
            </a:p>
            <a:p>
              <a:pPr algn="l">
                <a:lnSpc>
                  <a:spcPct val="112000"/>
                </a:lnSpc>
                <a:spcAft>
                  <a:spcPts val="800"/>
                </a:spcAft>
              </a:pPr>
              <a:r>
                <a:rPr lang="tr-TR" sz="1500" b="0">
                  <a:solidFill>
                    <a:srgbClr val="202B4C"/>
                  </a:solidFill>
                  <a:latin typeface="Aptos"/>
                  <a:ea typeface="Aptos"/>
                  <a:cs typeface="Aptos"/>
                </a:rPr>
                <a:t>[Gözlenebilir davranış / Değerlendirme kanıtı]</a:t>
              </a:r>
              <a:endParaRPr lang="tr-TR" sz="15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je Çıktıları • Ürün ve Et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 Çıktıları</a:t>
            </a:r>
            <a:endParaRPr lang="tr-TR" sz="2550"/>
          </a:p>
        </p:txBody>
      </p:sp>
      <p:sp>
        <p:nvSpPr>
          <p:cNvPr id="3" name="Somut ürünler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[Prototip / Model / Yazılım]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[Rapor / Sunum / Materyal]</a:t>
            </a:r>
            <a:endParaRPr lang="tr-TR" sz="1650"/>
          </a:p>
        </p:txBody>
      </p:sp>
      <p:sp>
        <p:nvSpPr>
          <p:cNvPr id="4" name="Öğrenme çıktıları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[Kazanılan bilgi ve beceriler]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 gelişimine katkı]</a:t>
            </a:r>
            <a:endParaRPr lang="tr-TR" sz="1650"/>
          </a:p>
        </p:txBody>
      </p:sp>
      <p:sp>
        <p:nvSpPr>
          <p:cNvPr id="5" name="Etki ve kanıt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[Başarı ölçütleri]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[Ölçüm ve değerlendirme sonuçları]</a:t>
            </a:r>
            <a:endParaRPr lang="tr-TR" sz="1650"/>
          </a:p>
        </p:txBody>
      </p:sp>
      <p:sp>
        <p:nvSpPr>
          <p:cNvPr id="6" name="Paylaşım planı"/>
          <p:cNvSpPr>
            <a:spLocks noGrp="1"/>
          </p:cNvSpPr>
          <p:nvPr>
            <p:ph type="body" idx="5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[Çıktıların paylaşımı, yaygınlaştırılması ve sürdürülebilirliği]</a:t>
            </a:r>
            <a:endParaRPr lang="tr-TR" sz="150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jenin Prototip Görseli veya Videosu • Med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Projenin Prototip Görseli veya Videosu</a:t>
            </a:r>
            <a:endParaRPr lang="tr-TR" sz="2550"/>
          </a:p>
        </p:txBody>
      </p:sp>
      <p:sp>
        <p:nvSpPr>
          <p:cNvPr id="3" name="Medya alanı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ctr">
              <a:lnSpc>
                <a:spcPct val="112000"/>
              </a:lnSpc>
              <a:spcAft>
                <a:spcPts val="800"/>
              </a:spcAft>
            </a:pPr>
            <a:r>
              <a:rPr lang="tr-TR" sz="2100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[Prototip görselini veya videosunu buraya ekleyin]</a:t>
            </a:r>
            <a:endParaRPr lang="tr-TR" sz="2100"/>
          </a:p>
        </p:txBody>
      </p:sp>
      <p:sp>
        <p:nvSpPr>
          <p:cNvPr id="4" name="Medya açıklaması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[Ürünün temel işlevi]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[Öne çıkan tasarım özelliği]</a:t>
            </a:r>
            <a:endParaRPr lang="tr-TR" sz="165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[Test sonucu veya iyileştirme]</a:t>
            </a:r>
            <a:endParaRPr lang="tr-TR" sz="1650"/>
          </a:p>
        </p:txBody>
      </p:sp>
      <p:sp>
        <p:nvSpPr>
          <p:cNvPr id="5" name="Video bağlantısı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425" b="0" dirty="0">
                <a:solidFill>
                  <a:srgbClr val="FF5757"/>
                </a:solidFill>
                <a:latin typeface="Aptos"/>
                <a:ea typeface="Aptos"/>
                <a:cs typeface="Aptos"/>
              </a:rPr>
              <a:t>[Varsa dış bağlantı / QR kod alanı]</a:t>
            </a:r>
            <a:endParaRPr lang="tr-TR" sz="1425" dirty="0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Öğrenme Etkinlikleri • 1. 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Öğrenme Etkinlikleri — 1. Ders</a:t>
            </a:r>
            <a:endParaRPr lang="tr-TR" sz="2550"/>
          </a:p>
        </p:txBody>
      </p:sp>
      <p:sp>
        <p:nvSpPr>
          <p:cNvPr id="3" name="Ders adı ve konusu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[Dersin adı / Konusu]</a:t>
            </a:r>
            <a:endParaRPr lang="tr-TR" sz="2025"/>
          </a:p>
        </p:txBody>
      </p:sp>
      <p:sp>
        <p:nvSpPr>
          <p:cNvPr id="4" name="Ders bilgileri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[Süre]</a:t>
            </a:r>
            <a:endParaRPr lang="tr-TR" sz="1500" dirty="0"/>
          </a:p>
        </p:txBody>
      </p:sp>
      <p:sp>
        <p:nvSpPr>
          <p:cNvPr id="9" name="Öğrenme etkinlikleri metni">
            <a:extLst>
              <a:ext uri="{FF2B5EF4-FFF2-40B4-BE49-F238E27FC236}">
                <a16:creationId xmlns:a16="http://schemas.microsoft.com/office/drawing/2014/main" id="{505449BC-E0E3-494C-9A85-8E2A4CE56FA4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14375" y="3400425"/>
            <a:ext cx="10744200" cy="2009775"/>
          </a:xfrm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derste yapılacak öğrenme etkinliklerini ve uygulama sürecini öğrenme senaryosunda olduğu gibi açıklayın.]</a:t>
            </a:r>
            <a:endParaRPr lang="tr-TR" sz="1725" dirty="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[Öğrencilerin görevlerini, kullanılacak araçları ve değerlendirmeyi belirtin.]</a:t>
            </a:r>
            <a:endParaRPr lang="tr-TR" sz="1725" dirty="0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Öğrenme Etkinlikleri • 2. 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Öğrenme Etkinlikleri — 2. Ders</a:t>
            </a:r>
            <a:endParaRPr lang="tr-TR" sz="2550"/>
          </a:p>
        </p:txBody>
      </p:sp>
      <p:sp>
        <p:nvSpPr>
          <p:cNvPr id="3" name="Ders adı ve konusu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[Dersin adı / Konusu]</a:t>
            </a:r>
            <a:endParaRPr lang="tr-TR" sz="2025"/>
          </a:p>
        </p:txBody>
      </p:sp>
      <p:sp>
        <p:nvSpPr>
          <p:cNvPr id="4" name="Ders bilgileri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[Süre]</a:t>
            </a:r>
            <a:endParaRPr lang="tr-TR" sz="1500" dirty="0"/>
          </a:p>
        </p:txBody>
      </p:sp>
      <p:sp>
        <p:nvSpPr>
          <p:cNvPr id="5" name="Öğrenme etkinlikleri metni"/>
          <p:cNvSpPr>
            <a:spLocks noGrp="1"/>
          </p:cNvSpPr>
          <p:nvPr>
            <p:ph type="body" idx="4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derste yapılacak öğrenme etkinliklerini ve uygulama sürecini öğrenme senaryosunda olduğu gibi açıklayın.]</a:t>
            </a:r>
            <a:endParaRPr lang="tr-TR" sz="1725" dirty="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[Öğrencilerin görevlerini, kullanılacak araçları ve değerlendirmeyi belirtin.]</a:t>
            </a:r>
            <a:endParaRPr lang="tr-TR" sz="1725" dirty="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Öğrenme Etkinlikleri • 3. 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Öğrenme Etkinlikleri — 3. Ders</a:t>
            </a:r>
            <a:endParaRPr lang="tr-TR" sz="2550"/>
          </a:p>
        </p:txBody>
      </p:sp>
      <p:sp>
        <p:nvSpPr>
          <p:cNvPr id="3" name="Ders adı ve konusu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[Dersin adı / Konusu]</a:t>
            </a:r>
            <a:endParaRPr lang="tr-TR" sz="2025"/>
          </a:p>
        </p:txBody>
      </p:sp>
      <p:sp>
        <p:nvSpPr>
          <p:cNvPr id="4" name="Ders bilgileri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[Süre]</a:t>
            </a:r>
            <a:endParaRPr lang="tr-TR" sz="1500" dirty="0"/>
          </a:p>
        </p:txBody>
      </p:sp>
      <p:sp>
        <p:nvSpPr>
          <p:cNvPr id="8" name="Öğrenme etkinlikleri metni">
            <a:extLst>
              <a:ext uri="{FF2B5EF4-FFF2-40B4-BE49-F238E27FC236}">
                <a16:creationId xmlns:a16="http://schemas.microsoft.com/office/drawing/2014/main" id="{AB9AEA9B-F064-402E-950E-0B0B52A76B82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14375" y="3400425"/>
            <a:ext cx="10744200" cy="2009775"/>
          </a:xfrm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derste yapılacak öğrenme etkinliklerini ve uygulama sürecini öğrenme senaryosunda olduğu gibi açıklayın.]</a:t>
            </a:r>
            <a:endParaRPr lang="tr-TR" sz="1725" dirty="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[Öğrencilerin görevlerini, kullanılacak araçları ve değerlendirmeyi belirtin.]</a:t>
            </a:r>
            <a:endParaRPr lang="tr-TR" sz="1725" dirty="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Öğrenme Etkinlikleri • 4. 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550" b="1">
                <a:solidFill>
                  <a:srgbClr val="202B4C"/>
                </a:solidFill>
                <a:latin typeface="Aptos"/>
                <a:ea typeface="Aptos"/>
                <a:cs typeface="Aptos"/>
              </a:rPr>
              <a:t>Öğrenme Etkinlikleri — 4. Ders</a:t>
            </a:r>
            <a:endParaRPr lang="tr-TR" sz="2550"/>
          </a:p>
        </p:txBody>
      </p:sp>
      <p:sp>
        <p:nvSpPr>
          <p:cNvPr id="3" name="Ders adı ve konusu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025" b="1">
                <a:solidFill>
                  <a:srgbClr val="5271FF"/>
                </a:solidFill>
                <a:latin typeface="Aptos"/>
                <a:ea typeface="Aptos"/>
                <a:cs typeface="Aptos"/>
              </a:rPr>
              <a:t>[Dersin adı / Konusu]</a:t>
            </a:r>
            <a:endParaRPr lang="tr-TR" sz="2025"/>
          </a:p>
        </p:txBody>
      </p:sp>
      <p:sp>
        <p:nvSpPr>
          <p:cNvPr id="4" name="Ders bilgileri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500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[Süre]</a:t>
            </a:r>
            <a:endParaRPr lang="tr-TR" sz="1500" dirty="0"/>
          </a:p>
        </p:txBody>
      </p:sp>
      <p:sp>
        <p:nvSpPr>
          <p:cNvPr id="8" name="Öğrenme etkinlikleri metni">
            <a:extLst>
              <a:ext uri="{FF2B5EF4-FFF2-40B4-BE49-F238E27FC236}">
                <a16:creationId xmlns:a16="http://schemas.microsoft.com/office/drawing/2014/main" id="{5D0186D8-AAC5-4DA9-885D-05BE165531D5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14375" y="3400425"/>
            <a:ext cx="10744200" cy="2009775"/>
          </a:xfrm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[Bu derste yapılacak öğrenme etkinliklerini ve uygulama sürecini öğrenme senaryosunda olduğu gibi açıklayın.]</a:t>
            </a:r>
            <a:endParaRPr lang="tr-TR" sz="1725" dirty="0"/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725" b="0" dirty="0">
                <a:solidFill>
                  <a:srgbClr val="202B4C"/>
                </a:solidFill>
                <a:latin typeface="Aptos"/>
                <a:ea typeface="Aptos"/>
                <a:cs typeface="Aptos"/>
              </a:rPr>
              <a:t>[Öğrencilerin görevlerini, kullanılacak araçları ve değerlendirmeyi belirtin.]</a:t>
            </a:r>
            <a:endParaRPr lang="tr-TR" sz="1725" dirty="0"/>
          </a:p>
        </p:txBody>
      </p:sp>
      <p:sp>
        <p:nvSpPr>
          <p:cNvPr id="9" name="Çoğaltma açıklaması">
            <a:extLst>
              <a:ext uri="{FF2B5EF4-FFF2-40B4-BE49-F238E27FC236}">
                <a16:creationId xmlns:a16="http://schemas.microsoft.com/office/drawing/2014/main" id="{DF4EB3B0-A0FB-45B4-A018-D3F0DF3F2AAB}"/>
              </a:ext>
            </a:extLst>
          </p:cNvPr>
          <p:cNvSpPr txBox="1"/>
          <p:nvPr/>
        </p:nvSpPr>
        <p:spPr>
          <a:xfrm>
            <a:off x="523875" y="5876925"/>
            <a:ext cx="11125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350" b="1" dirty="0">
                <a:solidFill>
                  <a:srgbClr val="5271FF"/>
                </a:solidFill>
                <a:latin typeface="Aptos"/>
                <a:ea typeface="Aptos"/>
                <a:cs typeface="Aptos"/>
              </a:rPr>
              <a:t>Daha fazla ders için bu sayfayı çoğaltabilirsiniz.</a:t>
            </a:r>
            <a:endParaRPr lang="tr-TR" sz="1350" dirty="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eşekkürler • Kapan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>
            <a:spLocks noGrp="1"/>
          </p:cNvSpPr>
          <p:nvPr>
            <p:ph type="title" idx="1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57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Teşekkürler</a:t>
            </a:r>
            <a:endParaRPr lang="tr-TR" sz="5700"/>
          </a:p>
        </p:txBody>
      </p:sp>
      <p:sp>
        <p:nvSpPr>
          <p:cNvPr id="3" name="Kapanış mesajı"/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Katkılarınız ve katılımınız için…</a:t>
            </a:r>
            <a:endParaRPr lang="tr-TR" sz="2250"/>
          </a:p>
        </p:txBody>
      </p:sp>
      <p:sp>
        <p:nvSpPr>
          <p:cNvPr id="4" name="Kapanış iletişim"/>
          <p:cNvSpPr>
            <a:spLocks noGrp="1"/>
          </p:cNvSpPr>
          <p:nvPr>
            <p:ph type="body" idx="3"/>
          </p:nvPr>
        </p:nvSpPr>
        <p:spPr/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lang="tr-TR" sz="16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[Proje adı / Grup üyeleri]</a:t>
            </a:r>
            <a:endParaRPr lang="tr-TR" sz="165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1"/>
  <p:tag name="ARTICULATE_DESIGN_ID_STEM • AFIŞ PALETI" val="sKpD0jUl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TEM • Afiş Paleti">
  <a:themeElements>
    <a:clrScheme name="Afiş">
      <a:dk1>
        <a:srgbClr val="202B4C"/>
      </a:dk1>
      <a:lt1>
        <a:srgbClr val="FFFFFF"/>
      </a:lt1>
      <a:dk2>
        <a:srgbClr val="384566"/>
      </a:dk2>
      <a:lt2>
        <a:srgbClr val="F6F6F6"/>
      </a:lt2>
      <a:accent1>
        <a:srgbClr val="5271FF"/>
      </a:accent1>
      <a:accent2>
        <a:srgbClr val="FF5757"/>
      </a:accent2>
      <a:accent3>
        <a:srgbClr val="CDD4F7"/>
      </a:accent3>
      <a:accent4>
        <a:srgbClr val="7C92FF"/>
      </a:accent4>
      <a:accent5>
        <a:srgbClr val="202B4C"/>
      </a:accent5>
      <a:accent6>
        <a:srgbClr val="E7EBFF"/>
      </a:accent6>
      <a:hlink>
        <a:srgbClr val="5271FF"/>
      </a:hlink>
      <a:folHlink>
        <a:srgbClr val="FF5757"/>
      </a:folHlink>
    </a:clrScheme>
    <a:fontScheme name="Aptos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STEM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8575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844</Words>
  <Application>Microsoft Office PowerPoint</Application>
  <PresentationFormat>Geniş ekran</PresentationFormat>
  <Paragraphs>167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3" baseType="lpstr">
      <vt:lpstr>Aptos</vt:lpstr>
      <vt:lpstr>STEM • Afiş Paleti</vt:lpstr>
      <vt:lpstr>Proje Adı</vt:lpstr>
      <vt:lpstr>Grup Üyeleri</vt:lpstr>
      <vt:lpstr>Problem Durumu</vt:lpstr>
      <vt:lpstr>Projenin Özeti</vt:lpstr>
      <vt:lpstr>Literatür Taraması</vt:lpstr>
      <vt:lpstr>Projenin Özgün Değeri</vt:lpstr>
      <vt:lpstr>Proje Bütçe ve Maliyeti</vt:lpstr>
      <vt:lpstr>Proje Zaman Çizelgesi</vt:lpstr>
      <vt:lpstr>STEM PROJESİ MÜFREDAT ANALİZİ</vt:lpstr>
      <vt:lpstr>STEM PROJESİ MÜFREDAT ANALİZİ</vt:lpstr>
      <vt:lpstr>STEM PROJESİ MÜFREDAT ANALİZİ</vt:lpstr>
      <vt:lpstr>STEM PROJESİ MÜFREDAT ANALİZİ</vt:lpstr>
      <vt:lpstr>STEM PROJESİ MÜFREDAT ANALİZİ</vt:lpstr>
      <vt:lpstr>21. yy Becerileri</vt:lpstr>
      <vt:lpstr>Proje Çıktıları</vt:lpstr>
      <vt:lpstr>Projenin Prototip Görseli veya Videosu</vt:lpstr>
      <vt:lpstr>Öğrenme Etkinlikleri — 1. Ders</vt:lpstr>
      <vt:lpstr>Öğrenme Etkinlikleri — 2. Ders</vt:lpstr>
      <vt:lpstr>Öğrenme Etkinlikleri — 3. Ders</vt:lpstr>
      <vt:lpstr>Öğrenme Etkinlikleri — 4. Ders</vt:lpstr>
      <vt:lpstr>Teşekkürler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 Adı</dc:title>
  <dc:creator>Uğur</dc:creator>
  <cp:lastModifiedBy>Uğur Doğan</cp:lastModifiedBy>
  <cp:revision>4</cp:revision>
  <dcterms:modified xsi:type="dcterms:W3CDTF">2026-10-30T11:26:30Z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A13D4163-72A4-4FDA-AB88-F6173D11FA28</vt:lpwstr>
  </property>
  <property fmtid="{D5CDD505-2E9C-101B-9397-08002B2CF9AE}" pid="3" name="ArticulatePath">
    <vt:lpwstr>STEM_Proje_Master_Sunum_Guncel_v5</vt:lpwstr>
  </property>
</Properties>
</file>