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247640" cy="10287000"/>
          </a:xfrm>
          <a:custGeom>
            <a:avLst/>
            <a:gdLst/>
            <a:ahLst/>
            <a:cxnLst/>
            <a:rect l="l" t="t" r="r" b="b"/>
            <a:pathLst>
              <a:path w="5247640" h="10287000">
                <a:moveTo>
                  <a:pt x="524717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5247176" y="0"/>
                </a:lnTo>
                <a:lnTo>
                  <a:pt x="5247176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49951" y="2228515"/>
            <a:ext cx="11888469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3F404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F404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F404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3F404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798753"/>
            <a:ext cx="2835910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rgbClr val="3F404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75462" y="3405839"/>
            <a:ext cx="14924405" cy="396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mschoollabel.eu/group/community/collaborate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stemschoollabel.eu/group/community/collaborate/foru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3.jpg"/><Relationship Id="rId5" Type="http://schemas.openxmlformats.org/officeDocument/2006/relationships/image" Target="../media/image18.png"/><Relationship Id="rId10" Type="http://schemas.openxmlformats.org/officeDocument/2006/relationships/hyperlink" Target="https://www.stemschoollabel.eu/group/community/case-studies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www.stemschoollabel.eu/group/community/school-practice-evidence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0.png"/><Relationship Id="rId7" Type="http://schemas.openxmlformats.org/officeDocument/2006/relationships/hyperlink" Target="https://www.stemschoollabel.eu/group/community/case-studi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temschoollabel.eu/group/community/school-practice-evidences" TargetMode="External"/><Relationship Id="rId5" Type="http://schemas.openxmlformats.org/officeDocument/2006/relationships/hyperlink" Target="https://www.stemschoollabel.eu/group/community/collaborate" TargetMode="External"/><Relationship Id="rId4" Type="http://schemas.openxmlformats.org/officeDocument/2006/relationships/hyperlink" Target="https://www.stemschoollabel.eu/group/community/collaborate/foru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mschoollabel.eu/criteri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EB.A&#304;/SAFXE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tix.eu/" TargetMode="External"/><Relationship Id="rId4" Type="http://schemas.openxmlformats.org/officeDocument/2006/relationships/hyperlink" Target="http://www.eu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mschoollabel.e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972175" cy="10285730"/>
            <a:chOff x="0" y="0"/>
            <a:chExt cx="5972175" cy="10285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972175" cy="10285730"/>
            </a:xfrm>
            <a:custGeom>
              <a:avLst/>
              <a:gdLst/>
              <a:ahLst/>
              <a:cxnLst/>
              <a:rect l="l" t="t" r="r" b="b"/>
              <a:pathLst>
                <a:path w="5972175" h="10285730">
                  <a:moveTo>
                    <a:pt x="5972175" y="10285604"/>
                  </a:moveTo>
                  <a:lnTo>
                    <a:pt x="0" y="10285604"/>
                  </a:lnTo>
                  <a:lnTo>
                    <a:pt x="0" y="0"/>
                  </a:lnTo>
                  <a:lnTo>
                    <a:pt x="5972175" y="0"/>
                  </a:lnTo>
                  <a:lnTo>
                    <a:pt x="5972175" y="10285604"/>
                  </a:lnTo>
                  <a:close/>
                </a:path>
              </a:pathLst>
            </a:custGeom>
            <a:solidFill>
              <a:srgbClr val="D22E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1625" y="7959954"/>
              <a:ext cx="9525" cy="753745"/>
            </a:xfrm>
            <a:custGeom>
              <a:avLst/>
              <a:gdLst/>
              <a:ahLst/>
              <a:cxnLst/>
              <a:rect l="l" t="t" r="r" b="b"/>
              <a:pathLst>
                <a:path w="9525" h="753745">
                  <a:moveTo>
                    <a:pt x="0" y="0"/>
                  </a:moveTo>
                  <a:lnTo>
                    <a:pt x="9413" y="0"/>
                  </a:lnTo>
                  <a:lnTo>
                    <a:pt x="9413" y="753116"/>
                  </a:lnTo>
                  <a:lnTo>
                    <a:pt x="0" y="753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9054" y="7916553"/>
            <a:ext cx="2879090" cy="806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5"/>
              </a:spcBef>
            </a:pPr>
            <a:r>
              <a:rPr sz="2200" dirty="0">
                <a:solidFill>
                  <a:srgbClr val="ECECEC"/>
                </a:solidFill>
                <a:latin typeface="Verdana"/>
                <a:cs typeface="Verdana"/>
              </a:rPr>
              <a:t>STEM</a:t>
            </a:r>
            <a:r>
              <a:rPr sz="2200" spc="-155" dirty="0">
                <a:solidFill>
                  <a:srgbClr val="ECECEC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ECECEC"/>
                </a:solidFill>
                <a:latin typeface="Verdana"/>
                <a:cs typeface="Verdana"/>
              </a:rPr>
              <a:t>Okulu</a:t>
            </a:r>
            <a:r>
              <a:rPr sz="2200" spc="-155" dirty="0">
                <a:solidFill>
                  <a:srgbClr val="ECECEC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rgbClr val="ECECEC"/>
                </a:solidFill>
                <a:latin typeface="Verdana"/>
                <a:cs typeface="Verdana"/>
              </a:rPr>
              <a:t>profilinizi </a:t>
            </a:r>
            <a:r>
              <a:rPr sz="2200" spc="-90" dirty="0">
                <a:solidFill>
                  <a:srgbClr val="ECECEC"/>
                </a:solidFill>
                <a:latin typeface="Verdana"/>
                <a:cs typeface="Verdana"/>
              </a:rPr>
              <a:t>oluşturmaya</a:t>
            </a:r>
            <a:r>
              <a:rPr sz="2200" spc="-130" dirty="0">
                <a:solidFill>
                  <a:srgbClr val="ECECEC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ECECEC"/>
                </a:solidFill>
                <a:latin typeface="Verdana"/>
                <a:cs typeface="Verdana"/>
              </a:rPr>
              <a:t>başlayın!</a:t>
            </a:r>
            <a:endParaRPr sz="22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45299"/>
            <a:ext cx="6035175" cy="341930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13253" y="2289857"/>
            <a:ext cx="9430385" cy="12655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100" spc="-635" dirty="0">
                <a:solidFill>
                  <a:srgbClr val="000000"/>
                </a:solidFill>
              </a:rPr>
              <a:t>STEM</a:t>
            </a:r>
            <a:r>
              <a:rPr sz="8100" spc="-640" dirty="0">
                <a:solidFill>
                  <a:srgbClr val="000000"/>
                </a:solidFill>
              </a:rPr>
              <a:t> </a:t>
            </a:r>
            <a:r>
              <a:rPr sz="8100" spc="-670" dirty="0">
                <a:solidFill>
                  <a:srgbClr val="000000"/>
                </a:solidFill>
              </a:rPr>
              <a:t>OKUL</a:t>
            </a:r>
            <a:r>
              <a:rPr sz="8100" spc="-635" dirty="0">
                <a:solidFill>
                  <a:srgbClr val="000000"/>
                </a:solidFill>
              </a:rPr>
              <a:t> </a:t>
            </a:r>
            <a:r>
              <a:rPr sz="8100" spc="-710" dirty="0">
                <a:solidFill>
                  <a:srgbClr val="000000"/>
                </a:solidFill>
              </a:rPr>
              <a:t>ETİKETİ</a:t>
            </a:r>
            <a:endParaRPr sz="8100"/>
          </a:p>
        </p:txBody>
      </p:sp>
      <p:sp>
        <p:nvSpPr>
          <p:cNvPr id="8" name="object 8"/>
          <p:cNvSpPr txBox="1"/>
          <p:nvPr/>
        </p:nvSpPr>
        <p:spPr>
          <a:xfrm>
            <a:off x="7819958" y="8339326"/>
            <a:ext cx="9123680" cy="1009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tr-TR" sz="3550" b="1" dirty="0" err="1" smtClean="0">
                <a:latin typeface="Minion Pro"/>
                <a:cs typeface="Minion Pro"/>
              </a:rPr>
              <a:t>Scientix</a:t>
            </a:r>
            <a:r>
              <a:rPr lang="tr-TR" sz="3550" b="1" dirty="0" smtClean="0">
                <a:latin typeface="Minion Pro"/>
                <a:cs typeface="Minion Pro"/>
              </a:rPr>
              <a:t> Türkiye Koordinatörlüğü</a:t>
            </a:r>
            <a:endParaRPr sz="3550" dirty="0">
              <a:latin typeface="Minion Pro"/>
              <a:cs typeface="Minion Pro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2750" spc="-140" dirty="0">
                <a:latin typeface="Times New Roman"/>
                <a:cs typeface="Times New Roman"/>
              </a:rPr>
              <a:t>YENİLİK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-170" dirty="0">
                <a:latin typeface="Times New Roman"/>
                <a:cs typeface="Times New Roman"/>
              </a:rPr>
              <a:t>VE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-55" dirty="0">
                <a:latin typeface="Times New Roman"/>
                <a:cs typeface="Times New Roman"/>
              </a:rPr>
              <a:t>EĞİTİM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-105" dirty="0">
                <a:latin typeface="Times New Roman"/>
                <a:cs typeface="Times New Roman"/>
              </a:rPr>
              <a:t>TEKNOLOJİLERİ</a:t>
            </a:r>
            <a:r>
              <a:rPr sz="2750" spc="-145" dirty="0">
                <a:latin typeface="Times New Roman"/>
                <a:cs typeface="Times New Roman"/>
              </a:rPr>
              <a:t> </a:t>
            </a:r>
            <a:r>
              <a:rPr sz="2750" spc="-65" dirty="0">
                <a:latin typeface="Times New Roman"/>
                <a:cs typeface="Times New Roman"/>
              </a:rPr>
              <a:t>GENEL</a:t>
            </a:r>
            <a:r>
              <a:rPr sz="2750" spc="-150" dirty="0">
                <a:latin typeface="Times New Roman"/>
                <a:cs typeface="Times New Roman"/>
              </a:rPr>
              <a:t> </a:t>
            </a:r>
            <a:r>
              <a:rPr sz="2750" spc="-10" dirty="0">
                <a:latin typeface="Times New Roman"/>
                <a:cs typeface="Times New Roman"/>
              </a:rPr>
              <a:t>MÜDÜRLÜĞÜ</a:t>
            </a:r>
            <a:endParaRPr sz="2750" dirty="0">
              <a:latin typeface="Times New Roman"/>
              <a:cs typeface="Times New Roman"/>
            </a:endParaRPr>
          </a:p>
        </p:txBody>
      </p:sp>
      <p:pic>
        <p:nvPicPr>
          <p:cNvPr id="9" name="object 12">
            <a:extLst>
              <a:ext uri="{FF2B5EF4-FFF2-40B4-BE49-F238E27FC236}">
                <a16:creationId xmlns:a16="http://schemas.microsoft.com/office/drawing/2014/main" id="{478E4EE8-D7F5-FA85-3A03-0804D76FC3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9958" y="6134100"/>
            <a:ext cx="2962274" cy="1400174"/>
          </a:xfrm>
          <a:prstGeom prst="rect">
            <a:avLst/>
          </a:prstGeom>
        </p:spPr>
      </p:pic>
      <p:pic>
        <p:nvPicPr>
          <p:cNvPr id="10" name="object 13">
            <a:extLst>
              <a:ext uri="{FF2B5EF4-FFF2-40B4-BE49-F238E27FC236}">
                <a16:creationId xmlns:a16="http://schemas.microsoft.com/office/drawing/2014/main" id="{B4630C1A-73B4-8F76-2B1F-4EA9E3D8790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9358" y="4923634"/>
            <a:ext cx="3228974" cy="1485899"/>
          </a:xfrm>
          <a:prstGeom prst="rect">
            <a:avLst/>
          </a:prstGeom>
        </p:spPr>
      </p:pic>
      <p:pic>
        <p:nvPicPr>
          <p:cNvPr id="11" name="object 14">
            <a:extLst>
              <a:ext uri="{FF2B5EF4-FFF2-40B4-BE49-F238E27FC236}">
                <a16:creationId xmlns:a16="http://schemas.microsoft.com/office/drawing/2014/main" id="{39B3C6F4-D5B5-FA9C-B527-C4740EFF44B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68332" y="3631633"/>
            <a:ext cx="3114674" cy="15620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81"/>
            <a:ext cx="18221960" cy="10154285"/>
            <a:chOff x="0" y="49781"/>
            <a:chExt cx="18221960" cy="10154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781"/>
              <a:ext cx="18221679" cy="101542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0019" y="3202507"/>
              <a:ext cx="133350" cy="133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0019" y="5002732"/>
              <a:ext cx="133350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0019" y="7403032"/>
              <a:ext cx="133350" cy="133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0019" y="8603181"/>
              <a:ext cx="133350" cy="133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41289" y="2876111"/>
            <a:ext cx="13498830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835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Cambria"/>
                <a:cs typeface="Cambria"/>
              </a:rPr>
              <a:t>Değerlendirme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formunda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7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temel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unsurun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birinde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4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-25" dirty="0">
                <a:latin typeface="Cambria"/>
                <a:cs typeface="Cambria"/>
              </a:rPr>
              <a:t>ve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soru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için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-455" dirty="0">
                <a:latin typeface="Cambria"/>
                <a:cs typeface="Cambria"/>
              </a:rPr>
              <a:t>1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olmak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üzere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37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50" dirty="0">
                <a:latin typeface="Cambria"/>
                <a:cs typeface="Cambria"/>
              </a:rPr>
              <a:t> almalıdır.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3400">
              <a:latin typeface="Cambria"/>
              <a:cs typeface="Cambria"/>
            </a:endParaRPr>
          </a:p>
          <a:p>
            <a:pPr marL="12700" marR="5080">
              <a:lnSpc>
                <a:spcPct val="115799"/>
              </a:lnSpc>
              <a:spcBef>
                <a:spcPts val="5"/>
              </a:spcBef>
            </a:pPr>
            <a:r>
              <a:rPr sz="3400" dirty="0">
                <a:latin typeface="Cambria"/>
                <a:cs typeface="Cambria"/>
              </a:rPr>
              <a:t>Bu,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değerlendirme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formunda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minimum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28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puana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Topluluk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için </a:t>
            </a:r>
            <a:r>
              <a:rPr sz="3400" spc="140" dirty="0">
                <a:latin typeface="Cambria"/>
                <a:cs typeface="Cambria"/>
              </a:rPr>
              <a:t>minimum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9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puana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70" dirty="0">
                <a:latin typeface="Cambria"/>
                <a:cs typeface="Cambria"/>
              </a:rPr>
              <a:t>karşılık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gelir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(</a:t>
            </a:r>
            <a:r>
              <a:rPr sz="3400" dirty="0">
                <a:latin typeface="Cambria"/>
                <a:cs typeface="Cambria"/>
                <a:hlinkClick r:id="rId7"/>
              </a:rPr>
              <a:t>Forum</a:t>
            </a:r>
            <a:r>
              <a:rPr sz="3400" dirty="0">
                <a:latin typeface="Cambria"/>
                <a:cs typeface="Cambria"/>
              </a:rPr>
              <a:t>,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  <a:hlinkClick r:id="rId8"/>
              </a:rPr>
              <a:t>Anket</a:t>
            </a:r>
            <a:r>
              <a:rPr sz="3400" spc="85" dirty="0">
                <a:latin typeface="Cambria"/>
                <a:cs typeface="Cambria"/>
              </a:rPr>
              <a:t>,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155" dirty="0">
                <a:latin typeface="Cambria"/>
                <a:cs typeface="Cambria"/>
                <a:hlinkClick r:id="rId9"/>
              </a:rPr>
              <a:t>Okul</a:t>
            </a:r>
            <a:r>
              <a:rPr sz="3400" spc="55" dirty="0">
                <a:latin typeface="Cambria"/>
                <a:cs typeface="Cambria"/>
                <a:hlinkClick r:id="rId9"/>
              </a:rPr>
              <a:t> </a:t>
            </a:r>
            <a:r>
              <a:rPr sz="3400" spc="120" dirty="0">
                <a:latin typeface="Cambria"/>
                <a:cs typeface="Cambria"/>
                <a:hlinkClick r:id="rId9"/>
              </a:rPr>
              <a:t>Uygulama</a:t>
            </a:r>
            <a:r>
              <a:rPr sz="3400" spc="50" dirty="0">
                <a:latin typeface="Cambria"/>
                <a:cs typeface="Cambria"/>
                <a:hlinkClick r:id="rId9"/>
              </a:rPr>
              <a:t> </a:t>
            </a:r>
            <a:r>
              <a:rPr sz="3400" spc="75" dirty="0">
                <a:latin typeface="Cambria"/>
                <a:cs typeface="Cambria"/>
                <a:hlinkClick r:id="rId9"/>
              </a:rPr>
              <a:t>Kanıt</a:t>
            </a:r>
            <a:r>
              <a:rPr sz="3400" spc="75" dirty="0">
                <a:latin typeface="Cambria"/>
                <a:cs typeface="Cambria"/>
              </a:rPr>
              <a:t>ı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  <a:hlinkClick r:id="rId10"/>
              </a:rPr>
              <a:t>Durum</a:t>
            </a:r>
            <a:r>
              <a:rPr sz="3400" spc="75" dirty="0">
                <a:latin typeface="Cambria"/>
                <a:cs typeface="Cambria"/>
                <a:hlinkClick r:id="rId10"/>
              </a:rPr>
              <a:t> </a:t>
            </a:r>
            <a:r>
              <a:rPr sz="3400" spc="-10" dirty="0">
                <a:latin typeface="Cambria"/>
                <a:cs typeface="Cambria"/>
                <a:hlinkClick r:id="rId10"/>
              </a:rPr>
              <a:t>Çalışma</a:t>
            </a:r>
            <a:r>
              <a:rPr sz="3400" spc="-10" dirty="0">
                <a:latin typeface="Cambria"/>
                <a:cs typeface="Cambria"/>
              </a:rPr>
              <a:t>sı).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3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400" spc="-280" dirty="0">
                <a:latin typeface="Cambria"/>
                <a:cs typeface="Cambria"/>
              </a:rPr>
              <a:t>21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kriterin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tümü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için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onaylanmış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155" dirty="0">
                <a:latin typeface="Cambria"/>
                <a:cs typeface="Cambria"/>
              </a:rPr>
              <a:t>Okul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120" dirty="0">
                <a:latin typeface="Cambria"/>
                <a:cs typeface="Cambria"/>
              </a:rPr>
              <a:t>Uygulama</a:t>
            </a:r>
            <a:r>
              <a:rPr sz="3400" spc="50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Kanıtı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olmalıdır.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85"/>
              </a:spcBef>
            </a:pPr>
            <a:endParaRPr sz="3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400" spc="50" dirty="0">
                <a:latin typeface="Cambria"/>
                <a:cs typeface="Cambria"/>
              </a:rPr>
              <a:t>En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3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farklı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155" dirty="0">
                <a:latin typeface="Cambria"/>
                <a:cs typeface="Cambria"/>
              </a:rPr>
              <a:t>Okul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120" dirty="0">
                <a:latin typeface="Cambria"/>
                <a:cs typeface="Cambria"/>
              </a:rPr>
              <a:t>Uygulama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Kanıtı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70" dirty="0">
                <a:latin typeface="Cambria"/>
                <a:cs typeface="Cambria"/>
              </a:rPr>
              <a:t>yayınlanmalıdır.</a:t>
            </a:r>
            <a:endParaRPr sz="34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28700" y="1028705"/>
            <a:ext cx="4295774" cy="1971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538"/>
            <a:ext cx="18288000" cy="10172700"/>
            <a:chOff x="0" y="23538"/>
            <a:chExt cx="18288000" cy="1017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38"/>
              <a:ext cx="18287999" cy="1017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731" y="3595758"/>
              <a:ext cx="133350" cy="133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731" y="5395983"/>
              <a:ext cx="133350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731" y="7196208"/>
              <a:ext cx="133350" cy="133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731" y="8396358"/>
              <a:ext cx="133350" cy="133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18002" y="3269362"/>
            <a:ext cx="14216380" cy="602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15799"/>
              </a:lnSpc>
              <a:spcBef>
                <a:spcPts val="100"/>
              </a:spcBef>
            </a:pPr>
            <a:r>
              <a:rPr sz="3400" dirty="0">
                <a:latin typeface="Cambria"/>
                <a:cs typeface="Cambria"/>
              </a:rPr>
              <a:t>Değerlendirme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formunda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7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temel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unsurun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birinde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5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110" dirty="0">
                <a:latin typeface="Cambria"/>
                <a:cs typeface="Cambria"/>
              </a:rPr>
              <a:t> </a:t>
            </a:r>
            <a:r>
              <a:rPr sz="3400" spc="-25" dirty="0">
                <a:latin typeface="Cambria"/>
                <a:cs typeface="Cambria"/>
              </a:rPr>
              <a:t>ve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soru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için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-455" dirty="0">
                <a:latin typeface="Cambria"/>
                <a:cs typeface="Cambria"/>
              </a:rPr>
              <a:t>1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olmak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üzere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-35" dirty="0">
                <a:latin typeface="Cambria"/>
                <a:cs typeface="Cambria"/>
              </a:rPr>
              <a:t>52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90" dirty="0">
                <a:latin typeface="Cambria"/>
                <a:cs typeface="Cambria"/>
              </a:rPr>
              <a:t>alan</a:t>
            </a:r>
            <a:r>
              <a:rPr sz="3400" spc="40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okullar</a:t>
            </a:r>
            <a:r>
              <a:rPr sz="3400" spc="4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içindir.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3400">
              <a:latin typeface="Cambria"/>
              <a:cs typeface="Cambria"/>
            </a:endParaRPr>
          </a:p>
          <a:p>
            <a:pPr marL="12700" marR="5080">
              <a:lnSpc>
                <a:spcPct val="115799"/>
              </a:lnSpc>
              <a:spcBef>
                <a:spcPts val="5"/>
              </a:spcBef>
            </a:pPr>
            <a:r>
              <a:rPr sz="3400" dirty="0">
                <a:latin typeface="Cambria"/>
                <a:cs typeface="Cambria"/>
              </a:rPr>
              <a:t>Bu,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değerlendirme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formunda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140" dirty="0">
                <a:latin typeface="Cambria"/>
                <a:cs typeface="Cambria"/>
              </a:rPr>
              <a:t>minimum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-35" dirty="0">
                <a:latin typeface="Cambria"/>
                <a:cs typeface="Cambria"/>
              </a:rPr>
              <a:t>35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puana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Topluluk</a:t>
            </a:r>
            <a:r>
              <a:rPr sz="3400" spc="85" dirty="0">
                <a:latin typeface="Cambria"/>
                <a:cs typeface="Cambria"/>
              </a:rPr>
              <a:t> için </a:t>
            </a:r>
            <a:r>
              <a:rPr sz="3400" spc="140" dirty="0">
                <a:latin typeface="Cambria"/>
                <a:cs typeface="Cambria"/>
              </a:rPr>
              <a:t>minimum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spc="-280" dirty="0">
                <a:latin typeface="Cambria"/>
                <a:cs typeface="Cambria"/>
              </a:rPr>
              <a:t>17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puana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70" dirty="0">
                <a:latin typeface="Cambria"/>
                <a:cs typeface="Cambria"/>
              </a:rPr>
              <a:t>karşılık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gelir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(</a:t>
            </a:r>
            <a:r>
              <a:rPr sz="3400" dirty="0">
                <a:latin typeface="Cambria"/>
                <a:cs typeface="Cambria"/>
                <a:hlinkClick r:id="rId4"/>
              </a:rPr>
              <a:t>Forum</a:t>
            </a:r>
            <a:r>
              <a:rPr sz="3400" dirty="0">
                <a:latin typeface="Cambria"/>
                <a:cs typeface="Cambria"/>
              </a:rPr>
              <a:t>,</a:t>
            </a:r>
            <a:r>
              <a:rPr sz="3400" spc="5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A</a:t>
            </a:r>
            <a:r>
              <a:rPr sz="3400" spc="85" dirty="0">
                <a:latin typeface="Cambria"/>
                <a:cs typeface="Cambria"/>
                <a:hlinkClick r:id="rId5"/>
              </a:rPr>
              <a:t>nket</a:t>
            </a:r>
            <a:r>
              <a:rPr sz="3400" spc="85" dirty="0">
                <a:latin typeface="Cambria"/>
                <a:cs typeface="Cambria"/>
              </a:rPr>
              <a:t>,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155" dirty="0">
                <a:latin typeface="Cambria"/>
                <a:cs typeface="Cambria"/>
                <a:hlinkClick r:id="rId6"/>
              </a:rPr>
              <a:t>Okul</a:t>
            </a:r>
            <a:r>
              <a:rPr sz="3400" spc="55" dirty="0">
                <a:latin typeface="Cambria"/>
                <a:cs typeface="Cambria"/>
                <a:hlinkClick r:id="rId6"/>
              </a:rPr>
              <a:t> </a:t>
            </a:r>
            <a:r>
              <a:rPr sz="3400" spc="120" dirty="0">
                <a:latin typeface="Cambria"/>
                <a:cs typeface="Cambria"/>
                <a:hlinkClick r:id="rId6"/>
              </a:rPr>
              <a:t>Uygulama</a:t>
            </a:r>
            <a:r>
              <a:rPr sz="3400" spc="55" dirty="0">
                <a:latin typeface="Cambria"/>
                <a:cs typeface="Cambria"/>
                <a:hlinkClick r:id="rId6"/>
              </a:rPr>
              <a:t> </a:t>
            </a:r>
            <a:r>
              <a:rPr sz="3400" spc="85" dirty="0">
                <a:latin typeface="Cambria"/>
                <a:cs typeface="Cambria"/>
                <a:hlinkClick r:id="rId6"/>
              </a:rPr>
              <a:t>Kanıt</a:t>
            </a:r>
            <a:r>
              <a:rPr sz="3400" spc="85" dirty="0">
                <a:latin typeface="Cambria"/>
                <a:cs typeface="Cambria"/>
              </a:rPr>
              <a:t>ı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-25" dirty="0">
                <a:latin typeface="Cambria"/>
                <a:cs typeface="Cambria"/>
              </a:rPr>
              <a:t>ve </a:t>
            </a:r>
            <a:r>
              <a:rPr sz="3400" spc="105" dirty="0">
                <a:latin typeface="Cambria"/>
                <a:cs typeface="Cambria"/>
                <a:hlinkClick r:id="rId7"/>
              </a:rPr>
              <a:t>Durum</a:t>
            </a:r>
            <a:r>
              <a:rPr sz="3400" spc="30" dirty="0">
                <a:latin typeface="Cambria"/>
                <a:cs typeface="Cambria"/>
                <a:hlinkClick r:id="rId7"/>
              </a:rPr>
              <a:t> </a:t>
            </a:r>
            <a:r>
              <a:rPr sz="3400" spc="-10" dirty="0">
                <a:latin typeface="Cambria"/>
                <a:cs typeface="Cambria"/>
                <a:hlinkClick r:id="rId7"/>
              </a:rPr>
              <a:t>Çalışma</a:t>
            </a:r>
            <a:r>
              <a:rPr sz="3400" spc="-10" dirty="0">
                <a:latin typeface="Cambria"/>
                <a:cs typeface="Cambria"/>
              </a:rPr>
              <a:t>sı).</a:t>
            </a:r>
            <a:endParaRPr sz="3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400" spc="-280" dirty="0">
                <a:latin typeface="Cambria"/>
                <a:cs typeface="Cambria"/>
              </a:rPr>
              <a:t>21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kriterin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birinden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kanıt</a:t>
            </a:r>
            <a:r>
              <a:rPr sz="3400" spc="75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göndermeniz</a:t>
            </a:r>
            <a:r>
              <a:rPr sz="3400" spc="70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gerekir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3400">
              <a:latin typeface="Cambria"/>
              <a:cs typeface="Cambria"/>
            </a:endParaRPr>
          </a:p>
          <a:p>
            <a:pPr marL="12700" marR="737235">
              <a:lnSpc>
                <a:spcPct val="115799"/>
              </a:lnSpc>
              <a:spcBef>
                <a:spcPts val="5"/>
              </a:spcBef>
            </a:pPr>
            <a:r>
              <a:rPr sz="3400" dirty="0">
                <a:latin typeface="Cambria"/>
                <a:cs typeface="Cambria"/>
              </a:rPr>
              <a:t>Bu</a:t>
            </a:r>
            <a:r>
              <a:rPr sz="3400" spc="114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etiketi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90" dirty="0">
                <a:latin typeface="Cambria"/>
                <a:cs typeface="Cambria"/>
              </a:rPr>
              <a:t>alan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okullar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model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60" dirty="0">
                <a:latin typeface="Cambria"/>
                <a:cs typeface="Cambria"/>
              </a:rPr>
              <a:t>okullardır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60" dirty="0">
                <a:latin typeface="Cambria"/>
                <a:cs typeface="Cambria"/>
              </a:rPr>
              <a:t>ilgilenen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paydaşlara</a:t>
            </a:r>
            <a:r>
              <a:rPr sz="3400" spc="120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rehber </a:t>
            </a:r>
            <a:r>
              <a:rPr sz="3400" spc="40" dirty="0">
                <a:latin typeface="Cambria"/>
                <a:cs typeface="Cambria"/>
              </a:rPr>
              <a:t>olurlar</a:t>
            </a:r>
            <a:endParaRPr sz="34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8700" y="943939"/>
            <a:ext cx="4181474" cy="20954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8028" y="935990"/>
            <a:ext cx="5979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48965" algn="l"/>
              </a:tabLst>
            </a:pPr>
            <a:r>
              <a:rPr sz="3600" spc="-10" dirty="0">
                <a:solidFill>
                  <a:srgbClr val="000000"/>
                </a:solidFill>
              </a:rPr>
              <a:t>YAYINLAMA</a:t>
            </a:r>
            <a:r>
              <a:rPr sz="3600" dirty="0">
                <a:solidFill>
                  <a:srgbClr val="000000"/>
                </a:solidFill>
              </a:rPr>
              <a:t>	</a:t>
            </a:r>
            <a:r>
              <a:rPr sz="3600" spc="40" dirty="0">
                <a:solidFill>
                  <a:srgbClr val="000000"/>
                </a:solidFill>
              </a:rPr>
              <a:t>KOŞULLARI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251" y="3654778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251" y="4969228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251" y="5845528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251" y="6721827"/>
            <a:ext cx="85725" cy="857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  <a:tabLst>
                <a:tab pos="1233170" algn="l"/>
                <a:tab pos="2551430" algn="l"/>
                <a:tab pos="3223895" algn="l"/>
                <a:tab pos="6540500" algn="l"/>
                <a:tab pos="8250555" algn="l"/>
                <a:tab pos="9784715" algn="l"/>
                <a:tab pos="13080365" algn="l"/>
              </a:tabLst>
            </a:pPr>
            <a:r>
              <a:rPr spc="145" dirty="0"/>
              <a:t>STEM</a:t>
            </a:r>
            <a:r>
              <a:rPr dirty="0"/>
              <a:t>	</a:t>
            </a:r>
            <a:r>
              <a:rPr spc="180" dirty="0"/>
              <a:t>KONU</a:t>
            </a:r>
            <a:r>
              <a:rPr dirty="0"/>
              <a:t>	</a:t>
            </a:r>
            <a:r>
              <a:rPr spc="-25" dirty="0"/>
              <a:t>VE</a:t>
            </a:r>
            <a:r>
              <a:rPr dirty="0"/>
              <a:t>	</a:t>
            </a:r>
            <a:r>
              <a:rPr spc="105" dirty="0"/>
              <a:t>UYGULAMALARI,</a:t>
            </a:r>
            <a:r>
              <a:rPr dirty="0"/>
              <a:t>	</a:t>
            </a:r>
            <a:r>
              <a:rPr spc="135" dirty="0"/>
              <a:t>GERÇEK</a:t>
            </a:r>
            <a:r>
              <a:rPr dirty="0"/>
              <a:t>	</a:t>
            </a:r>
            <a:r>
              <a:rPr spc="100" dirty="0"/>
              <a:t>DÜNYA</a:t>
            </a:r>
            <a:r>
              <a:rPr dirty="0"/>
              <a:t>	</a:t>
            </a:r>
            <a:r>
              <a:rPr spc="185" dirty="0"/>
              <a:t>PROBLEMLERİNİ</a:t>
            </a:r>
            <a:r>
              <a:rPr dirty="0"/>
              <a:t>	</a:t>
            </a:r>
            <a:r>
              <a:rPr spc="175" dirty="0"/>
              <a:t>ÇÖZMEYE </a:t>
            </a:r>
            <a:r>
              <a:rPr spc="114" dirty="0"/>
              <a:t>DAYANMAKLIDIR.</a:t>
            </a: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pc="114" dirty="0"/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38145" algn="l"/>
                <a:tab pos="5090160" algn="l"/>
                <a:tab pos="6547484" algn="l"/>
                <a:tab pos="9186545" algn="l"/>
              </a:tabLst>
            </a:pPr>
            <a:r>
              <a:rPr spc="225" dirty="0"/>
              <a:t>KANIT/DURUM</a:t>
            </a:r>
            <a:r>
              <a:rPr dirty="0"/>
              <a:t>	</a:t>
            </a:r>
            <a:r>
              <a:rPr spc="120" dirty="0"/>
              <a:t>ÇALIŞMASI</a:t>
            </a:r>
            <a:r>
              <a:rPr dirty="0"/>
              <a:t>	</a:t>
            </a:r>
            <a:r>
              <a:rPr spc="75" dirty="0"/>
              <a:t>FARKLI</a:t>
            </a:r>
            <a:r>
              <a:rPr dirty="0"/>
              <a:t>	</a:t>
            </a:r>
            <a:r>
              <a:rPr spc="180" dirty="0"/>
              <a:t>DİSİPLİNLERİ</a:t>
            </a:r>
            <a:r>
              <a:rPr dirty="0"/>
              <a:t>	</a:t>
            </a:r>
            <a:r>
              <a:rPr spc="110" dirty="0"/>
              <a:t>KAPSAMALIDIR</a:t>
            </a: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pc="110" dirty="0"/>
          </a:p>
          <a:p>
            <a:pPr marL="12700">
              <a:lnSpc>
                <a:spcPct val="100000"/>
              </a:lnSpc>
              <a:tabLst>
                <a:tab pos="2938145" algn="l"/>
                <a:tab pos="5090160" algn="l"/>
                <a:tab pos="7834630" algn="l"/>
                <a:tab pos="9065895" algn="l"/>
                <a:tab pos="9664065" algn="l"/>
                <a:tab pos="10574020" algn="l"/>
                <a:tab pos="12001500" algn="l"/>
              </a:tabLst>
            </a:pPr>
            <a:r>
              <a:rPr spc="225" dirty="0"/>
              <a:t>KANIT/DURUM</a:t>
            </a:r>
            <a:r>
              <a:rPr dirty="0"/>
              <a:t>	</a:t>
            </a:r>
            <a:r>
              <a:rPr spc="120" dirty="0"/>
              <a:t>ÇALIŞMASI</a:t>
            </a:r>
            <a:r>
              <a:rPr dirty="0"/>
              <a:t>	</a:t>
            </a:r>
            <a:r>
              <a:rPr spc="114" dirty="0"/>
              <a:t>UYGULAMALI,</a:t>
            </a:r>
            <a:r>
              <a:rPr dirty="0"/>
              <a:t>	</a:t>
            </a:r>
            <a:r>
              <a:rPr spc="100" dirty="0"/>
              <a:t>AKTİF</a:t>
            </a:r>
            <a:r>
              <a:rPr dirty="0"/>
              <a:t>	</a:t>
            </a:r>
            <a:r>
              <a:rPr spc="-25" dirty="0"/>
              <a:t>VE</a:t>
            </a:r>
            <a:r>
              <a:rPr dirty="0"/>
              <a:t>	</a:t>
            </a:r>
            <a:r>
              <a:rPr spc="130" dirty="0"/>
              <a:t>İLGİ</a:t>
            </a:r>
            <a:r>
              <a:rPr dirty="0"/>
              <a:t>	</a:t>
            </a:r>
            <a:r>
              <a:rPr spc="165" dirty="0"/>
              <a:t>ÇEKİCİ</a:t>
            </a:r>
            <a:r>
              <a:rPr dirty="0"/>
              <a:t>	</a:t>
            </a:r>
            <a:r>
              <a:rPr spc="155" dirty="0"/>
              <a:t>OLMALIDIR</a:t>
            </a: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pc="155" dirty="0"/>
          </a:p>
          <a:p>
            <a:pPr marL="12700" marR="7620">
              <a:lnSpc>
                <a:spcPct val="106500"/>
              </a:lnSpc>
              <a:spcBef>
                <a:spcPts val="5"/>
              </a:spcBef>
              <a:tabLst>
                <a:tab pos="1558925" algn="l"/>
                <a:tab pos="3098800" algn="l"/>
                <a:tab pos="5514340" algn="l"/>
                <a:tab pos="6821170" algn="l"/>
                <a:tab pos="9116695" algn="l"/>
                <a:tab pos="11043285" algn="l"/>
                <a:tab pos="13592175" algn="l"/>
              </a:tabLst>
            </a:pPr>
            <a:r>
              <a:rPr spc="225" dirty="0"/>
              <a:t>KANIT/DURUM</a:t>
            </a:r>
            <a:r>
              <a:rPr dirty="0"/>
              <a:t>	</a:t>
            </a:r>
            <a:r>
              <a:rPr spc="120" dirty="0"/>
              <a:t>ÇALIŞMASI,</a:t>
            </a:r>
            <a:r>
              <a:rPr dirty="0"/>
              <a:t>	</a:t>
            </a:r>
            <a:r>
              <a:rPr spc="145" dirty="0"/>
              <a:t>STEM</a:t>
            </a:r>
            <a:r>
              <a:rPr dirty="0"/>
              <a:t>	</a:t>
            </a:r>
            <a:r>
              <a:rPr spc="114" dirty="0"/>
              <a:t>HAKKINDA</a:t>
            </a:r>
            <a:r>
              <a:rPr dirty="0"/>
              <a:t>	</a:t>
            </a:r>
            <a:r>
              <a:rPr spc="185" dirty="0"/>
              <a:t>OLUMLU</a:t>
            </a:r>
            <a:r>
              <a:rPr dirty="0"/>
              <a:t>	</a:t>
            </a:r>
            <a:r>
              <a:rPr spc="180" dirty="0"/>
              <a:t>TUTUMLARI</a:t>
            </a:r>
            <a:r>
              <a:rPr dirty="0"/>
              <a:t>	</a:t>
            </a:r>
            <a:r>
              <a:rPr spc="105" dirty="0"/>
              <a:t>TEŞVİK </a:t>
            </a:r>
            <a:r>
              <a:rPr spc="120" dirty="0"/>
              <a:t>EDİYOR</a:t>
            </a:r>
            <a:r>
              <a:rPr dirty="0"/>
              <a:t>	</a:t>
            </a:r>
            <a:r>
              <a:rPr spc="155" dirty="0"/>
              <a:t>OLMALIDIR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3538"/>
            <a:ext cx="18287999" cy="102393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3895725"/>
          </a:xfrm>
          <a:custGeom>
            <a:avLst/>
            <a:gdLst/>
            <a:ahLst/>
            <a:cxnLst/>
            <a:rect l="l" t="t" r="r" b="b"/>
            <a:pathLst>
              <a:path w="18288000" h="3895725">
                <a:moveTo>
                  <a:pt x="18287998" y="3895724"/>
                </a:moveTo>
                <a:lnTo>
                  <a:pt x="0" y="38957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38957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8908" y="1795728"/>
            <a:ext cx="10490835" cy="981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250" spc="-540" dirty="0"/>
              <a:t>STEM</a:t>
            </a:r>
            <a:r>
              <a:rPr sz="6250" spc="-605" dirty="0"/>
              <a:t> </a:t>
            </a:r>
            <a:r>
              <a:rPr sz="6250" spc="-300" dirty="0"/>
              <a:t>Okul</a:t>
            </a:r>
            <a:r>
              <a:rPr sz="6250" spc="-605" dirty="0"/>
              <a:t> </a:t>
            </a:r>
            <a:r>
              <a:rPr sz="6250" spc="-275" dirty="0"/>
              <a:t>Etiketi</a:t>
            </a:r>
            <a:r>
              <a:rPr sz="6250" spc="-605" dirty="0"/>
              <a:t> </a:t>
            </a:r>
            <a:r>
              <a:rPr sz="6250" spc="-335" dirty="0"/>
              <a:t>Portal</a:t>
            </a:r>
            <a:r>
              <a:rPr sz="6250" spc="-600" dirty="0"/>
              <a:t> </a:t>
            </a:r>
            <a:r>
              <a:rPr sz="6250" spc="-415" dirty="0"/>
              <a:t>Araçları</a:t>
            </a:r>
            <a:endParaRPr sz="62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99" y="7230248"/>
            <a:ext cx="66675" cy="666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99" y="7515998"/>
            <a:ext cx="66675" cy="666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99" y="7801748"/>
            <a:ext cx="66675" cy="666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099" y="8087498"/>
            <a:ext cx="66675" cy="666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6497458"/>
            <a:ext cx="2775585" cy="202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  <a:tabLst>
                <a:tab pos="1833245" algn="l"/>
              </a:tabLst>
            </a:pPr>
            <a:r>
              <a:rPr sz="1650" spc="-10" dirty="0">
                <a:solidFill>
                  <a:srgbClr val="3F4041"/>
                </a:solidFill>
                <a:latin typeface="Verdana"/>
                <a:cs typeface="Verdana"/>
              </a:rPr>
              <a:t>Değerlendirme</a:t>
            </a:r>
            <a:r>
              <a:rPr sz="1650" dirty="0">
                <a:solidFill>
                  <a:srgbClr val="3F4041"/>
                </a:solidFill>
                <a:latin typeface="Verdana"/>
                <a:cs typeface="Verdana"/>
              </a:rPr>
              <a:t>	</a:t>
            </a:r>
            <a:r>
              <a:rPr sz="1650" spc="-105" dirty="0">
                <a:solidFill>
                  <a:srgbClr val="3F4041"/>
                </a:solidFill>
                <a:latin typeface="Verdana"/>
                <a:cs typeface="Verdana"/>
              </a:rPr>
              <a:t>formunun </a:t>
            </a:r>
            <a:r>
              <a:rPr sz="1650" spc="-65" dirty="0">
                <a:solidFill>
                  <a:srgbClr val="3F4041"/>
                </a:solidFill>
                <a:latin typeface="Verdana"/>
                <a:cs typeface="Verdana"/>
              </a:rPr>
              <a:t>cevaplarını</a:t>
            </a:r>
            <a:r>
              <a:rPr sz="16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60" dirty="0">
                <a:solidFill>
                  <a:srgbClr val="3F4041"/>
                </a:solidFill>
                <a:latin typeface="Verdana"/>
                <a:cs typeface="Verdana"/>
              </a:rPr>
              <a:t>içerir</a:t>
            </a:r>
            <a:r>
              <a:rPr sz="165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3F4041"/>
                </a:solidFill>
                <a:latin typeface="Verdana"/>
                <a:cs typeface="Verdana"/>
              </a:rPr>
              <a:t>/</a:t>
            </a:r>
            <a:r>
              <a:rPr sz="165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3F4041"/>
                </a:solidFill>
                <a:latin typeface="Verdana"/>
                <a:cs typeface="Verdana"/>
              </a:rPr>
              <a:t>Zorunlu</a:t>
            </a:r>
            <a:endParaRPr sz="1650">
              <a:latin typeface="Verdana"/>
              <a:cs typeface="Verdana"/>
            </a:endParaRPr>
          </a:p>
          <a:p>
            <a:pPr marL="368300" marR="1547495">
              <a:lnSpc>
                <a:spcPct val="113599"/>
              </a:lnSpc>
            </a:pPr>
            <a:r>
              <a:rPr sz="1650" spc="-10" dirty="0">
                <a:solidFill>
                  <a:srgbClr val="3F4041"/>
                </a:solidFill>
                <a:latin typeface="Verdana"/>
                <a:cs typeface="Verdana"/>
              </a:rPr>
              <a:t>Video </a:t>
            </a:r>
            <a:r>
              <a:rPr sz="1650" spc="-35" dirty="0">
                <a:solidFill>
                  <a:srgbClr val="3F4041"/>
                </a:solidFill>
                <a:latin typeface="Verdana"/>
                <a:cs typeface="Verdana"/>
              </a:rPr>
              <a:t>Fotoğraf Sertifika</a:t>
            </a:r>
            <a:endParaRPr sz="1650">
              <a:latin typeface="Verdana"/>
              <a:cs typeface="Verdana"/>
            </a:endParaRPr>
          </a:p>
          <a:p>
            <a:pPr marL="368300" marR="12065">
              <a:lnSpc>
                <a:spcPct val="113599"/>
              </a:lnSpc>
              <a:tabLst>
                <a:tab pos="1323340" algn="l"/>
                <a:tab pos="2287905" algn="l"/>
              </a:tabLst>
            </a:pPr>
            <a:r>
              <a:rPr sz="1650" spc="-10" dirty="0">
                <a:solidFill>
                  <a:srgbClr val="3F4041"/>
                </a:solidFill>
                <a:latin typeface="Verdana"/>
                <a:cs typeface="Verdana"/>
              </a:rPr>
              <a:t>Sosyal</a:t>
            </a:r>
            <a:r>
              <a:rPr sz="1650" dirty="0">
                <a:solidFill>
                  <a:srgbClr val="3F4041"/>
                </a:solidFill>
                <a:latin typeface="Verdana"/>
                <a:cs typeface="Verdana"/>
              </a:rPr>
              <a:t>	</a:t>
            </a:r>
            <a:r>
              <a:rPr sz="1650" spc="-20" dirty="0">
                <a:solidFill>
                  <a:srgbClr val="3F4041"/>
                </a:solidFill>
                <a:latin typeface="Verdana"/>
                <a:cs typeface="Verdana"/>
              </a:rPr>
              <a:t>medya</a:t>
            </a:r>
            <a:r>
              <a:rPr sz="1650" dirty="0">
                <a:solidFill>
                  <a:srgbClr val="3F4041"/>
                </a:solidFill>
                <a:latin typeface="Verdana"/>
                <a:cs typeface="Verdana"/>
              </a:rPr>
              <a:t>	</a:t>
            </a:r>
            <a:r>
              <a:rPr sz="1650" spc="-80" dirty="0">
                <a:solidFill>
                  <a:srgbClr val="3F4041"/>
                </a:solidFill>
                <a:latin typeface="Verdana"/>
                <a:cs typeface="Verdana"/>
              </a:rPr>
              <a:t>veya </a:t>
            </a:r>
            <a:r>
              <a:rPr sz="1650" spc="50" dirty="0">
                <a:solidFill>
                  <a:srgbClr val="3F4041"/>
                </a:solidFill>
                <a:latin typeface="Verdana"/>
                <a:cs typeface="Verdana"/>
              </a:rPr>
              <a:t>Web</a:t>
            </a:r>
            <a:r>
              <a:rPr sz="16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40" dirty="0">
                <a:solidFill>
                  <a:srgbClr val="3F4041"/>
                </a:solidFill>
                <a:latin typeface="Verdana"/>
                <a:cs typeface="Verdana"/>
              </a:rPr>
              <a:t>sitesi</a:t>
            </a:r>
            <a:r>
              <a:rPr sz="16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3F4041"/>
                </a:solidFill>
                <a:latin typeface="Verdana"/>
                <a:cs typeface="Verdana"/>
              </a:rPr>
              <a:t>linki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7494" y="4380014"/>
            <a:ext cx="2673350" cy="19754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5"/>
              </a:spcBef>
            </a:pPr>
            <a:r>
              <a:rPr sz="1700" spc="-4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700" spc="-5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700" spc="-5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3F4041"/>
                </a:solidFill>
                <a:latin typeface="Verdana"/>
                <a:cs typeface="Verdana"/>
              </a:rPr>
              <a:t>KANITI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0</a:t>
            </a:r>
            <a:r>
              <a:rPr sz="1800" spc="-1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-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2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4047" y="6503804"/>
            <a:ext cx="2768600" cy="285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School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Label </a:t>
            </a:r>
            <a:r>
              <a:rPr sz="1800" spc="-55" dirty="0">
                <a:solidFill>
                  <a:srgbClr val="3F4041"/>
                </a:solidFill>
                <a:latin typeface="Verdana"/>
                <a:cs typeface="Verdana"/>
              </a:rPr>
              <a:t>Topluluğu</a:t>
            </a:r>
            <a:r>
              <a:rPr sz="180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F4041"/>
                </a:solidFill>
                <a:latin typeface="Verdana"/>
                <a:cs typeface="Verdana"/>
              </a:rPr>
              <a:t>ile</a:t>
            </a: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paylaşmaya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değer</a:t>
            </a:r>
            <a:r>
              <a:rPr sz="1800" spc="-1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olduğunu düşündüğünüz,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okulunuzun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geçmiş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etkinlikleriyle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ilgili</a:t>
            </a:r>
            <a:r>
              <a:rPr sz="180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ve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5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Kriterleriyle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bağlantılı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kısa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raporlar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veya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hikayelerdir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69398" y="4380014"/>
            <a:ext cx="1925320" cy="192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850">
              <a:latin typeface="Times New Roman"/>
              <a:cs typeface="Times New Roman"/>
            </a:endParaRPr>
          </a:p>
          <a:p>
            <a:pPr marL="12700" marR="5080" algn="ctr">
              <a:lnSpc>
                <a:spcPct val="116900"/>
              </a:lnSpc>
              <a:spcBef>
                <a:spcPts val="2355"/>
              </a:spcBef>
            </a:pPr>
            <a:r>
              <a:rPr sz="1550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155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3F4041"/>
                </a:solidFill>
                <a:latin typeface="Verdana"/>
                <a:cs typeface="Verdana"/>
              </a:rPr>
              <a:t>ÇALIŞMASI </a:t>
            </a:r>
            <a:r>
              <a:rPr sz="1550" dirty="0">
                <a:solidFill>
                  <a:srgbClr val="3F4041"/>
                </a:solidFill>
                <a:latin typeface="Verdana"/>
                <a:cs typeface="Verdana"/>
              </a:rPr>
              <a:t>0</a:t>
            </a:r>
            <a:r>
              <a:rPr sz="15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3F4041"/>
                </a:solidFill>
                <a:latin typeface="Verdana"/>
                <a:cs typeface="Verdana"/>
              </a:rPr>
              <a:t>-</a:t>
            </a:r>
            <a:r>
              <a:rPr sz="15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3F4041"/>
                </a:solidFill>
                <a:latin typeface="Verdana"/>
                <a:cs typeface="Verdana"/>
              </a:rPr>
              <a:t>2</a:t>
            </a:r>
            <a:r>
              <a:rPr sz="15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76264" y="4380014"/>
            <a:ext cx="2230755" cy="2444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37210" algn="ctr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endParaRPr sz="6850">
              <a:latin typeface="Times New Roman"/>
              <a:cs typeface="Times New Roman"/>
            </a:endParaRPr>
          </a:p>
          <a:p>
            <a:pPr marL="855980" marR="302895" indent="-635" algn="ctr">
              <a:lnSpc>
                <a:spcPct val="114599"/>
              </a:lnSpc>
              <a:spcBef>
                <a:spcPts val="2305"/>
              </a:spcBef>
            </a:pP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ANKET </a:t>
            </a:r>
            <a:r>
              <a:rPr sz="1800" spc="-50" dirty="0">
                <a:solidFill>
                  <a:srgbClr val="3F4041"/>
                </a:solidFill>
                <a:latin typeface="Verdana"/>
                <a:cs typeface="Verdana"/>
              </a:rPr>
              <a:t>0,2</a:t>
            </a:r>
            <a:r>
              <a:rPr sz="1800" spc="-14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650" spc="-65" dirty="0">
                <a:solidFill>
                  <a:srgbClr val="3F4041"/>
                </a:solidFill>
                <a:latin typeface="Verdana"/>
                <a:cs typeface="Verdana"/>
              </a:rPr>
              <a:t>Aylık</a:t>
            </a:r>
            <a:r>
              <a:rPr sz="16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65" dirty="0">
                <a:solidFill>
                  <a:srgbClr val="3F4041"/>
                </a:solidFill>
                <a:latin typeface="Verdana"/>
                <a:cs typeface="Verdana"/>
              </a:rPr>
              <a:t>olarak</a:t>
            </a:r>
            <a:r>
              <a:rPr sz="16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45" dirty="0">
                <a:solidFill>
                  <a:srgbClr val="3F4041"/>
                </a:solidFill>
                <a:latin typeface="Verdana"/>
                <a:cs typeface="Verdana"/>
              </a:rPr>
              <a:t>cevaplanır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21613" y="6551453"/>
            <a:ext cx="721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3F4041"/>
                </a:solidFill>
                <a:latin typeface="Verdana"/>
                <a:cs typeface="Verdana"/>
              </a:rPr>
              <a:t>Amaç,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764576" y="4380014"/>
            <a:ext cx="1216660" cy="24714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18745" algn="ctr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4</a:t>
            </a:r>
            <a:endParaRPr sz="6850">
              <a:latin typeface="Times New Roman"/>
              <a:cs typeface="Times New Roman"/>
            </a:endParaRPr>
          </a:p>
          <a:p>
            <a:pPr marL="12700" marR="131445" algn="ctr">
              <a:lnSpc>
                <a:spcPct val="117900"/>
              </a:lnSpc>
              <a:spcBef>
                <a:spcPts val="2295"/>
              </a:spcBef>
            </a:pPr>
            <a:r>
              <a:rPr sz="1750" spc="50" dirty="0">
                <a:solidFill>
                  <a:srgbClr val="3F4041"/>
                </a:solidFill>
                <a:latin typeface="Verdana"/>
                <a:cs typeface="Verdana"/>
              </a:rPr>
              <a:t>FORUM </a:t>
            </a:r>
            <a:r>
              <a:rPr sz="1750" spc="-10" dirty="0">
                <a:solidFill>
                  <a:srgbClr val="3F4041"/>
                </a:solidFill>
                <a:latin typeface="Verdana"/>
                <a:cs typeface="Verdana"/>
              </a:rPr>
              <a:t>0,5</a:t>
            </a:r>
            <a:r>
              <a:rPr sz="175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750">
              <a:latin typeface="Verdana"/>
              <a:cs typeface="Verdana"/>
            </a:endParaRPr>
          </a:p>
          <a:p>
            <a:pPr marL="205104">
              <a:lnSpc>
                <a:spcPct val="100000"/>
              </a:lnSpc>
              <a:spcBef>
                <a:spcPts val="1610"/>
              </a:spcBef>
            </a:pP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deneyim,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49925" y="6511448"/>
            <a:ext cx="547370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 algn="just">
              <a:lnSpc>
                <a:spcPct val="114599"/>
              </a:lnSpc>
              <a:spcBef>
                <a:spcPts val="100"/>
              </a:spcBef>
            </a:pP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fikir 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konu </a:t>
            </a:r>
            <a:r>
              <a:rPr sz="1800" spc="-60" dirty="0">
                <a:solidFill>
                  <a:srgbClr val="3F4041"/>
                </a:solidFill>
                <a:latin typeface="Verdana"/>
                <a:cs typeface="Verdana"/>
              </a:rPr>
              <a:t>veya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21613" y="6865778"/>
            <a:ext cx="189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7810" algn="l"/>
              </a:tabLst>
            </a:pP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paylaşmak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	</a:t>
            </a:r>
            <a:r>
              <a:rPr sz="1800" spc="-50" dirty="0">
                <a:solidFill>
                  <a:srgbClr val="3F4041"/>
                </a:solidFill>
                <a:latin typeface="Verdana"/>
                <a:cs typeface="Verdana"/>
              </a:rPr>
              <a:t>için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21613" y="7140098"/>
            <a:ext cx="94678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başlığı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herhangi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49740" y="7140098"/>
            <a:ext cx="902335" cy="65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14599"/>
              </a:lnSpc>
              <a:spcBef>
                <a:spcPts val="100"/>
              </a:spcBef>
            </a:pPr>
            <a:r>
              <a:rPr sz="1800" spc="-70" dirty="0">
                <a:solidFill>
                  <a:srgbClr val="3F4041"/>
                </a:solidFill>
                <a:latin typeface="Verdana"/>
                <a:cs typeface="Verdana"/>
              </a:rPr>
              <a:t>açılabilir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bir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897170" y="7494428"/>
            <a:ext cx="798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3F4041"/>
                </a:solidFill>
                <a:latin typeface="Verdana"/>
                <a:cs typeface="Verdana"/>
              </a:rPr>
              <a:t>başlığa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21613" y="7808753"/>
            <a:ext cx="177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yorum</a:t>
            </a: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yapılabilir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84213" y="4538281"/>
            <a:ext cx="9525" cy="4486275"/>
          </a:xfrm>
          <a:custGeom>
            <a:avLst/>
            <a:gdLst/>
            <a:ahLst/>
            <a:cxnLst/>
            <a:rect l="l" t="t" r="r" b="b"/>
            <a:pathLst>
              <a:path w="9525" h="4486275">
                <a:moveTo>
                  <a:pt x="9524" y="4486274"/>
                </a:moveTo>
                <a:lnTo>
                  <a:pt x="0" y="4486274"/>
                </a:lnTo>
                <a:lnTo>
                  <a:pt x="0" y="0"/>
                </a:lnTo>
                <a:lnTo>
                  <a:pt x="9524" y="0"/>
                </a:lnTo>
                <a:lnTo>
                  <a:pt x="9524" y="4486274"/>
                </a:lnTo>
                <a:close/>
              </a:path>
            </a:pathLst>
          </a:custGeom>
          <a:solidFill>
            <a:srgbClr val="3F4041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91766" y="4538281"/>
            <a:ext cx="9525" cy="4486275"/>
          </a:xfrm>
          <a:custGeom>
            <a:avLst/>
            <a:gdLst/>
            <a:ahLst/>
            <a:cxnLst/>
            <a:rect l="l" t="t" r="r" b="b"/>
            <a:pathLst>
              <a:path w="9525" h="4486275">
                <a:moveTo>
                  <a:pt x="9524" y="4486274"/>
                </a:moveTo>
                <a:lnTo>
                  <a:pt x="0" y="4486274"/>
                </a:lnTo>
                <a:lnTo>
                  <a:pt x="0" y="0"/>
                </a:lnTo>
                <a:lnTo>
                  <a:pt x="9524" y="0"/>
                </a:lnTo>
                <a:lnTo>
                  <a:pt x="9524" y="4486274"/>
                </a:lnTo>
                <a:close/>
              </a:path>
            </a:pathLst>
          </a:custGeom>
          <a:solidFill>
            <a:srgbClr val="3F4041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29751" y="4538281"/>
            <a:ext cx="9525" cy="4486275"/>
          </a:xfrm>
          <a:custGeom>
            <a:avLst/>
            <a:gdLst/>
            <a:ahLst/>
            <a:cxnLst/>
            <a:rect l="l" t="t" r="r" b="b"/>
            <a:pathLst>
              <a:path w="9525" h="4486275">
                <a:moveTo>
                  <a:pt x="9524" y="4486274"/>
                </a:moveTo>
                <a:lnTo>
                  <a:pt x="0" y="4486274"/>
                </a:lnTo>
                <a:lnTo>
                  <a:pt x="0" y="0"/>
                </a:lnTo>
                <a:lnTo>
                  <a:pt x="9524" y="0"/>
                </a:lnTo>
                <a:lnTo>
                  <a:pt x="9524" y="4486274"/>
                </a:lnTo>
                <a:close/>
              </a:path>
            </a:pathLst>
          </a:custGeom>
          <a:solidFill>
            <a:srgbClr val="3F4041">
              <a:alpha val="4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27140" cy="10287000"/>
          </a:xfrm>
          <a:custGeom>
            <a:avLst/>
            <a:gdLst/>
            <a:ahLst/>
            <a:cxnLst/>
            <a:rect l="l" t="t" r="r" b="b"/>
            <a:pathLst>
              <a:path w="6327140" h="10287000">
                <a:moveTo>
                  <a:pt x="632676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26768" y="0"/>
                </a:lnTo>
                <a:lnTo>
                  <a:pt x="6326768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500"/>
              </a:lnSpc>
              <a:spcBef>
                <a:spcPts val="100"/>
              </a:spcBef>
            </a:pPr>
            <a:r>
              <a:rPr sz="5600" spc="-290" dirty="0"/>
              <a:t>Okul </a:t>
            </a:r>
            <a:r>
              <a:rPr sz="5600" spc="-335" dirty="0"/>
              <a:t>Uygulama </a:t>
            </a:r>
            <a:r>
              <a:rPr sz="5600" spc="-315" dirty="0"/>
              <a:t>Kanıtı</a:t>
            </a:r>
            <a:endParaRPr sz="5600"/>
          </a:p>
        </p:txBody>
      </p:sp>
      <p:sp>
        <p:nvSpPr>
          <p:cNvPr id="4" name="object 4"/>
          <p:cNvSpPr txBox="1"/>
          <p:nvPr/>
        </p:nvSpPr>
        <p:spPr>
          <a:xfrm>
            <a:off x="845634" y="7091637"/>
            <a:ext cx="3937635" cy="1739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5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80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950" spc="-120" dirty="0">
                <a:solidFill>
                  <a:srgbClr val="3F4041"/>
                </a:solidFill>
                <a:latin typeface="Verdana"/>
                <a:cs typeface="Verdana"/>
              </a:rPr>
              <a:t> Kanıtı 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,</a:t>
            </a:r>
            <a:r>
              <a:rPr sz="19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3F4041"/>
                </a:solidFill>
                <a:latin typeface="Verdana"/>
                <a:cs typeface="Verdana"/>
              </a:rPr>
              <a:t>Öz- </a:t>
            </a:r>
            <a:r>
              <a:rPr sz="1950" spc="-55" dirty="0">
                <a:solidFill>
                  <a:srgbClr val="3F4041"/>
                </a:solidFill>
                <a:latin typeface="Verdana"/>
                <a:cs typeface="Verdana"/>
              </a:rPr>
              <a:t>Değerlendirme</a:t>
            </a:r>
            <a:r>
              <a:rPr sz="1950" spc="-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Formundaki </a:t>
            </a:r>
            <a:r>
              <a:rPr sz="1950" spc="-6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cevaplarınıza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6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ve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6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belirli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10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bir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2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STEM </a:t>
            </a: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Okul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114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Kriteri</a:t>
            </a:r>
            <a:r>
              <a:rPr sz="1950" spc="-10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4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ile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8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ilgili</a:t>
            </a:r>
            <a:r>
              <a:rPr sz="1950" spc="-100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950" spc="-55" dirty="0">
                <a:solidFill>
                  <a:srgbClr val="3F4041"/>
                </a:solidFill>
                <a:latin typeface="Verdana"/>
                <a:cs typeface="Verdana"/>
                <a:hlinkClick r:id="rId2"/>
              </a:rPr>
              <a:t>faaliyetlerini</a:t>
            </a:r>
            <a:r>
              <a:rPr sz="1950" spc="-55" dirty="0">
                <a:solidFill>
                  <a:srgbClr val="3F4041"/>
                </a:solidFill>
                <a:latin typeface="Verdana"/>
                <a:cs typeface="Verdana"/>
              </a:rPr>
              <a:t>ze </a:t>
            </a:r>
            <a:r>
              <a:rPr sz="1950" spc="-114" dirty="0">
                <a:solidFill>
                  <a:srgbClr val="3F4041"/>
                </a:solidFill>
                <a:latin typeface="Verdana"/>
                <a:cs typeface="Verdana"/>
              </a:rPr>
              <a:t>kanıt</a:t>
            </a:r>
            <a:r>
              <a:rPr sz="195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sağlar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2924" y="1183473"/>
            <a:ext cx="6607809" cy="77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30" dirty="0">
                <a:solidFill>
                  <a:srgbClr val="3F4041"/>
                </a:solidFill>
                <a:latin typeface="Verdana"/>
                <a:cs typeface="Verdana"/>
              </a:rPr>
              <a:t>BAŞLIK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0" dirty="0">
                <a:solidFill>
                  <a:srgbClr val="3F4041"/>
                </a:solidFill>
                <a:latin typeface="Verdana"/>
                <a:cs typeface="Verdana"/>
              </a:rPr>
              <a:t>İÇERİK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ÖZGÜN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95" dirty="0">
                <a:solidFill>
                  <a:srgbClr val="3F4041"/>
                </a:solidFill>
                <a:latin typeface="Verdana"/>
                <a:cs typeface="Verdana"/>
              </a:rPr>
              <a:t>OLMALI</a:t>
            </a:r>
            <a:r>
              <a:rPr sz="1900" spc="-2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0" dirty="0">
                <a:solidFill>
                  <a:srgbClr val="3F4041"/>
                </a:solidFill>
                <a:latin typeface="Verdana"/>
                <a:cs typeface="Verdana"/>
              </a:rPr>
              <a:t>İNGİLİZCE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YAZILMALI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spc="-55" dirty="0">
                <a:solidFill>
                  <a:srgbClr val="3F4041"/>
                </a:solidFill>
                <a:latin typeface="Verdana"/>
                <a:cs typeface="Verdana"/>
              </a:rPr>
              <a:t>Yüklenen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kanıt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3F4041"/>
                </a:solidFill>
                <a:latin typeface="Verdana"/>
                <a:cs typeface="Verdana"/>
              </a:rPr>
              <a:t>Türkçe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olabilir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1789" y="901639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1789" y="2698601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5732" y="4495564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1789" y="6292538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4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2924" y="2980423"/>
            <a:ext cx="9032875" cy="77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5" dirty="0">
                <a:solidFill>
                  <a:srgbClr val="3F4041"/>
                </a:solidFill>
                <a:latin typeface="Verdana"/>
                <a:cs typeface="Verdana"/>
              </a:rPr>
              <a:t>KANITI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3F4041"/>
                </a:solidFill>
                <a:latin typeface="Verdana"/>
                <a:cs typeface="Verdana"/>
              </a:rPr>
              <a:t>ETİKETİ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0" dirty="0">
                <a:solidFill>
                  <a:srgbClr val="3F4041"/>
                </a:solidFill>
                <a:latin typeface="Verdana"/>
                <a:cs typeface="Verdana"/>
              </a:rPr>
              <a:t>KRİTERLERİ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80" dirty="0">
                <a:solidFill>
                  <a:srgbClr val="3F4041"/>
                </a:solidFill>
                <a:latin typeface="Verdana"/>
                <a:cs typeface="Verdana"/>
              </a:rPr>
              <a:t>İLE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50" dirty="0">
                <a:solidFill>
                  <a:srgbClr val="3F4041"/>
                </a:solidFill>
                <a:latin typeface="Verdana"/>
                <a:cs typeface="Verdana"/>
              </a:rPr>
              <a:t>İLİŞKİLENDİRİLMELİ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Bir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kanıt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3F4041"/>
                </a:solidFill>
                <a:latin typeface="Verdana"/>
                <a:cs typeface="Verdana"/>
              </a:rPr>
              <a:t>birden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F4041"/>
                </a:solidFill>
                <a:latin typeface="Verdana"/>
                <a:cs typeface="Verdana"/>
              </a:rPr>
              <a:t>fazla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kriter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F4041"/>
                </a:solidFill>
                <a:latin typeface="Verdana"/>
                <a:cs typeface="Verdana"/>
              </a:rPr>
              <a:t>ile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ilişkilendirilebilir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2924" y="4838556"/>
            <a:ext cx="8839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5" dirty="0">
                <a:solidFill>
                  <a:srgbClr val="3F4041"/>
                </a:solidFill>
                <a:latin typeface="Verdana"/>
                <a:cs typeface="Verdana"/>
              </a:rPr>
              <a:t>KANITI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20" dirty="0">
                <a:solidFill>
                  <a:srgbClr val="3F4041"/>
                </a:solidFill>
                <a:latin typeface="Verdana"/>
                <a:cs typeface="Verdana"/>
              </a:rPr>
              <a:t>YÜKLENİRKEN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3F4041"/>
                </a:solidFill>
                <a:latin typeface="Verdana"/>
                <a:cs typeface="Verdana"/>
              </a:rPr>
              <a:t>AÇIKLAMA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45" dirty="0">
                <a:solidFill>
                  <a:srgbClr val="3F4041"/>
                </a:solidFill>
                <a:latin typeface="Verdana"/>
                <a:cs typeface="Verdana"/>
              </a:rPr>
              <a:t>KISMINDA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3F4041"/>
                </a:solidFill>
                <a:latin typeface="Verdana"/>
                <a:cs typeface="Verdana"/>
              </a:rPr>
              <a:t>KAPSAMLI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3F4041"/>
                </a:solidFill>
                <a:latin typeface="Verdana"/>
                <a:cs typeface="Verdana"/>
              </a:rPr>
              <a:t>ÖZET </a:t>
            </a: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YAPILMALI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2924" y="6194249"/>
            <a:ext cx="5166995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16885">
              <a:lnSpc>
                <a:spcPct val="107600"/>
              </a:lnSpc>
              <a:spcBef>
                <a:spcPts val="95"/>
              </a:spcBef>
            </a:pP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BASIN</a:t>
            </a:r>
            <a:r>
              <a:rPr sz="18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KUPÜRLERİ, VİDEOLAR, </a:t>
            </a:r>
            <a:r>
              <a:rPr sz="1800" spc="-150" dirty="0">
                <a:solidFill>
                  <a:srgbClr val="3F4041"/>
                </a:solidFill>
                <a:latin typeface="Verdana"/>
                <a:cs typeface="Verdana"/>
              </a:rPr>
              <a:t>ETKİNLİK</a:t>
            </a:r>
            <a:r>
              <a:rPr sz="1800" spc="-18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3F4041"/>
                </a:solidFill>
                <a:latin typeface="Verdana"/>
                <a:cs typeface="Verdana"/>
              </a:rPr>
              <a:t>GÜNDEMİ,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FOTOĞRAFLAR,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WEB</a:t>
            </a:r>
            <a:r>
              <a:rPr sz="18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3F4041"/>
                </a:solidFill>
                <a:latin typeface="Verdana"/>
                <a:cs typeface="Verdana"/>
              </a:rPr>
              <a:t>SİTELERİNDEKİ</a:t>
            </a:r>
            <a:r>
              <a:rPr sz="18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HABERLER,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KATILIM</a:t>
            </a:r>
            <a:r>
              <a:rPr sz="1800" spc="-1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3F4041"/>
                </a:solidFill>
                <a:latin typeface="Verdana"/>
                <a:cs typeface="Verdana"/>
              </a:rPr>
              <a:t>SERTİFİKALARI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VB.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3F4041"/>
                </a:solidFill>
                <a:latin typeface="Verdana"/>
                <a:cs typeface="Verdana"/>
              </a:rPr>
              <a:t>İLE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3F4041"/>
                </a:solidFill>
                <a:latin typeface="Verdana"/>
                <a:cs typeface="Verdana"/>
              </a:rPr>
              <a:t>DESTEKLENMELİ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27140" cy="10287000"/>
          </a:xfrm>
          <a:custGeom>
            <a:avLst/>
            <a:gdLst/>
            <a:ahLst/>
            <a:cxnLst/>
            <a:rect l="l" t="t" r="r" b="b"/>
            <a:pathLst>
              <a:path w="6327140" h="10287000">
                <a:moveTo>
                  <a:pt x="632676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26768" y="0"/>
                </a:lnTo>
                <a:lnTo>
                  <a:pt x="6326768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100"/>
              </a:spcBef>
            </a:pPr>
            <a:r>
              <a:rPr spc="-305" dirty="0"/>
              <a:t>Durum </a:t>
            </a:r>
            <a:r>
              <a:rPr spc="-310" dirty="0"/>
              <a:t>Çalışması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0" y="6844333"/>
            <a:ext cx="3935095" cy="242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1950" spc="-135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195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65" dirty="0">
                <a:solidFill>
                  <a:srgbClr val="3F4041"/>
                </a:solidFill>
                <a:latin typeface="Verdana"/>
                <a:cs typeface="Verdana"/>
              </a:rPr>
              <a:t>çalışmaları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,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9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School </a:t>
            </a:r>
            <a:r>
              <a:rPr sz="1950" spc="-25" dirty="0">
                <a:solidFill>
                  <a:srgbClr val="3F4041"/>
                </a:solidFill>
                <a:latin typeface="Verdana"/>
                <a:cs typeface="Verdana"/>
              </a:rPr>
              <a:t>Label</a:t>
            </a:r>
            <a:r>
              <a:rPr sz="195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45" dirty="0">
                <a:solidFill>
                  <a:srgbClr val="3F4041"/>
                </a:solidFill>
                <a:latin typeface="Verdana"/>
                <a:cs typeface="Verdana"/>
              </a:rPr>
              <a:t>Topluluğu</a:t>
            </a:r>
            <a:r>
              <a:rPr sz="19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40" dirty="0">
                <a:solidFill>
                  <a:srgbClr val="3F4041"/>
                </a:solidFill>
                <a:latin typeface="Verdana"/>
                <a:cs typeface="Verdana"/>
              </a:rPr>
              <a:t>ile</a:t>
            </a:r>
            <a:r>
              <a:rPr sz="19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paylaşmaya değer</a:t>
            </a:r>
            <a:r>
              <a:rPr sz="195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</a:rPr>
              <a:t>olduğunu</a:t>
            </a:r>
            <a:r>
              <a:rPr sz="195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düşündüğünüz, </a:t>
            </a:r>
            <a:r>
              <a:rPr sz="1950" spc="-95" dirty="0">
                <a:solidFill>
                  <a:srgbClr val="3F4041"/>
                </a:solidFill>
                <a:latin typeface="Verdana"/>
                <a:cs typeface="Verdana"/>
              </a:rPr>
              <a:t>okulunuzun</a:t>
            </a:r>
            <a:r>
              <a:rPr sz="19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10" dirty="0">
                <a:solidFill>
                  <a:srgbClr val="3F4041"/>
                </a:solidFill>
                <a:latin typeface="Verdana"/>
                <a:cs typeface="Verdana"/>
              </a:rPr>
              <a:t>geçmiş</a:t>
            </a:r>
            <a:r>
              <a:rPr sz="195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45" dirty="0">
                <a:solidFill>
                  <a:srgbClr val="3F4041"/>
                </a:solidFill>
                <a:latin typeface="Verdana"/>
                <a:cs typeface="Verdana"/>
              </a:rPr>
              <a:t>etkinlikleriyle </a:t>
            </a:r>
            <a:r>
              <a:rPr sz="1950" spc="-80" dirty="0">
                <a:solidFill>
                  <a:srgbClr val="3F4041"/>
                </a:solidFill>
                <a:latin typeface="Verdana"/>
                <a:cs typeface="Verdana"/>
              </a:rPr>
              <a:t>ilgili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65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95" dirty="0">
                <a:solidFill>
                  <a:srgbClr val="3F4041"/>
                </a:solidFill>
                <a:latin typeface="Verdana"/>
                <a:cs typeface="Verdana"/>
              </a:rPr>
              <a:t>Kriterleri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25" dirty="0">
                <a:solidFill>
                  <a:srgbClr val="3F4041"/>
                </a:solidFill>
                <a:latin typeface="Verdana"/>
                <a:cs typeface="Verdana"/>
              </a:rPr>
              <a:t>ile </a:t>
            </a: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</a:rPr>
              <a:t>bağlantılı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60" dirty="0">
                <a:solidFill>
                  <a:srgbClr val="3F4041"/>
                </a:solidFill>
                <a:latin typeface="Verdana"/>
                <a:cs typeface="Verdana"/>
              </a:rPr>
              <a:t>bazı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70" dirty="0">
                <a:solidFill>
                  <a:srgbClr val="3F4041"/>
                </a:solidFill>
                <a:latin typeface="Verdana"/>
                <a:cs typeface="Verdana"/>
              </a:rPr>
              <a:t>kısa</a:t>
            </a:r>
            <a:r>
              <a:rPr sz="19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80" dirty="0">
                <a:solidFill>
                  <a:srgbClr val="3F4041"/>
                </a:solidFill>
                <a:latin typeface="Verdana"/>
                <a:cs typeface="Verdana"/>
              </a:rPr>
              <a:t>raporlar</a:t>
            </a:r>
            <a:r>
              <a:rPr sz="19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20" dirty="0">
                <a:solidFill>
                  <a:srgbClr val="3F4041"/>
                </a:solidFill>
                <a:latin typeface="Verdana"/>
                <a:cs typeface="Verdana"/>
              </a:rPr>
              <a:t>veya </a:t>
            </a:r>
            <a:r>
              <a:rPr sz="1950" spc="-80" dirty="0">
                <a:solidFill>
                  <a:srgbClr val="3F4041"/>
                </a:solidFill>
                <a:latin typeface="Verdana"/>
                <a:cs typeface="Verdana"/>
              </a:rPr>
              <a:t>hikayelerdir</a:t>
            </a:r>
            <a:r>
              <a:rPr sz="1950" spc="-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50" spc="-50" dirty="0">
                <a:solidFill>
                  <a:srgbClr val="3F4041"/>
                </a:solidFill>
                <a:latin typeface="Verdana"/>
                <a:cs typeface="Verdana"/>
              </a:rPr>
              <a:t>.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2924" y="1413680"/>
            <a:ext cx="6607809" cy="313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30" dirty="0">
                <a:solidFill>
                  <a:srgbClr val="3F4041"/>
                </a:solidFill>
                <a:latin typeface="Verdana"/>
                <a:cs typeface="Verdana"/>
              </a:rPr>
              <a:t>BAŞLIK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0" dirty="0">
                <a:solidFill>
                  <a:srgbClr val="3F4041"/>
                </a:solidFill>
                <a:latin typeface="Verdana"/>
                <a:cs typeface="Verdana"/>
              </a:rPr>
              <a:t>İÇERİK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ÖZGÜN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95" dirty="0">
                <a:solidFill>
                  <a:srgbClr val="3F4041"/>
                </a:solidFill>
                <a:latin typeface="Verdana"/>
                <a:cs typeface="Verdana"/>
              </a:rPr>
              <a:t>OLMALI</a:t>
            </a:r>
            <a:r>
              <a:rPr sz="1900" spc="-2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0" dirty="0">
                <a:solidFill>
                  <a:srgbClr val="3F4041"/>
                </a:solidFill>
                <a:latin typeface="Verdana"/>
                <a:cs typeface="Verdana"/>
              </a:rPr>
              <a:t>İNGİLİZCE</a:t>
            </a:r>
            <a:r>
              <a:rPr sz="1900" spc="-229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YAZILMALI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1789" y="901639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1789" y="2698601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332" y="4182102"/>
            <a:ext cx="9095740" cy="1250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endParaRPr sz="1900">
              <a:latin typeface="Times New Roman"/>
              <a:cs typeface="Times New Roman"/>
            </a:endParaRPr>
          </a:p>
          <a:p>
            <a:pPr marL="875030" marR="30480" indent="-837565">
              <a:lnSpc>
                <a:spcPct val="73400"/>
              </a:lnSpc>
              <a:tabLst>
                <a:tab pos="875030" algn="l"/>
              </a:tabLst>
            </a:pPr>
            <a:r>
              <a:rPr sz="10275" spc="-75" baseline="-1987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r>
              <a:rPr sz="10275" baseline="-19870" dirty="0">
                <a:solidFill>
                  <a:srgbClr val="EB8108"/>
                </a:solidFill>
                <a:latin typeface="Times New Roman"/>
                <a:cs typeface="Times New Roman"/>
              </a:rPr>
              <a:t>	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5" dirty="0">
                <a:solidFill>
                  <a:srgbClr val="3F4041"/>
                </a:solidFill>
                <a:latin typeface="Verdana"/>
                <a:cs typeface="Verdana"/>
              </a:rPr>
              <a:t>ÇALIŞMASI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20" dirty="0">
                <a:solidFill>
                  <a:srgbClr val="3F4041"/>
                </a:solidFill>
                <a:latin typeface="Verdana"/>
                <a:cs typeface="Verdana"/>
              </a:rPr>
              <a:t>YÜKLENİRKEN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3F4041"/>
                </a:solidFill>
                <a:latin typeface="Verdana"/>
                <a:cs typeface="Verdana"/>
              </a:rPr>
              <a:t>AÇIKLAMA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45" dirty="0">
                <a:solidFill>
                  <a:srgbClr val="3F4041"/>
                </a:solidFill>
                <a:latin typeface="Verdana"/>
                <a:cs typeface="Verdana"/>
              </a:rPr>
              <a:t>KISMINDA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3F4041"/>
                </a:solidFill>
                <a:latin typeface="Verdana"/>
                <a:cs typeface="Verdana"/>
              </a:rPr>
              <a:t>KAPSAMLI</a:t>
            </a:r>
            <a:r>
              <a:rPr sz="1900" spc="-20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3F4041"/>
                </a:solidFill>
                <a:latin typeface="Verdana"/>
                <a:cs typeface="Verdana"/>
              </a:rPr>
              <a:t>ÖZET </a:t>
            </a: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YAPILMALI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2924" y="2980423"/>
            <a:ext cx="8400415" cy="77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5" dirty="0">
                <a:solidFill>
                  <a:srgbClr val="3F4041"/>
                </a:solidFill>
                <a:latin typeface="Verdana"/>
                <a:cs typeface="Verdana"/>
              </a:rPr>
              <a:t>ÇALIŞMASI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3F4041"/>
                </a:solidFill>
                <a:latin typeface="Verdana"/>
                <a:cs typeface="Verdana"/>
              </a:rPr>
              <a:t>ETİKETİ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0" dirty="0">
                <a:solidFill>
                  <a:srgbClr val="3F4041"/>
                </a:solidFill>
                <a:latin typeface="Verdana"/>
                <a:cs typeface="Verdana"/>
              </a:rPr>
              <a:t>KRİTERLERİ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80" dirty="0">
                <a:solidFill>
                  <a:srgbClr val="3F4041"/>
                </a:solidFill>
                <a:latin typeface="Verdana"/>
                <a:cs typeface="Verdana"/>
              </a:rPr>
              <a:t>İLE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3F4041"/>
                </a:solidFill>
                <a:latin typeface="Verdana"/>
                <a:cs typeface="Verdana"/>
              </a:rPr>
              <a:t>İLİŞKİLENDİRİLMELİ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800" spc="-70" dirty="0">
                <a:solidFill>
                  <a:srgbClr val="3F4041"/>
                </a:solidFill>
                <a:latin typeface="Verdana"/>
                <a:cs typeface="Verdana"/>
              </a:rPr>
              <a:t>Birden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F4041"/>
                </a:solidFill>
                <a:latin typeface="Verdana"/>
                <a:cs typeface="Verdana"/>
              </a:rPr>
              <a:t>fazla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kriter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3F4041"/>
                </a:solidFill>
                <a:latin typeface="Verdana"/>
                <a:cs typeface="Verdana"/>
              </a:rPr>
              <a:t>ile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ilişkilendirilebilir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0047" y="1355962"/>
            <a:ext cx="10911353" cy="7681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6327140" cy="10287000"/>
            <a:chOff x="0" y="0"/>
            <a:chExt cx="632714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6327140" cy="10287000"/>
            </a:xfrm>
            <a:custGeom>
              <a:avLst/>
              <a:gdLst/>
              <a:ahLst/>
              <a:cxnLst/>
              <a:rect l="l" t="t" r="r" b="b"/>
              <a:pathLst>
                <a:path w="6327140" h="10287000">
                  <a:moveTo>
                    <a:pt x="6326768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6326768" y="0"/>
                  </a:lnTo>
                  <a:lnTo>
                    <a:pt x="6326768" y="10286999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421" y="3426856"/>
              <a:ext cx="4552949" cy="56864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634" y="1014654"/>
            <a:ext cx="206692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800" spc="-355" dirty="0"/>
              <a:t>Anket</a:t>
            </a:r>
            <a:endParaRPr sz="6800"/>
          </a:p>
        </p:txBody>
      </p:sp>
      <p:sp>
        <p:nvSpPr>
          <p:cNvPr id="7" name="object 7"/>
          <p:cNvSpPr txBox="1"/>
          <p:nvPr/>
        </p:nvSpPr>
        <p:spPr>
          <a:xfrm>
            <a:off x="8660136" y="3460455"/>
            <a:ext cx="6636384" cy="3473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1310">
              <a:lnSpc>
                <a:spcPct val="112100"/>
              </a:lnSpc>
              <a:spcBef>
                <a:spcPts val="100"/>
              </a:spcBef>
              <a:tabLst>
                <a:tab pos="1345565" algn="l"/>
                <a:tab pos="2591435" algn="l"/>
                <a:tab pos="3097530" algn="l"/>
                <a:tab pos="4479925" algn="l"/>
              </a:tabLst>
            </a:pPr>
            <a:r>
              <a:rPr sz="2900" b="1" spc="-10" dirty="0">
                <a:solidFill>
                  <a:srgbClr val="3F4041"/>
                </a:solidFill>
                <a:latin typeface="Times New Roman"/>
                <a:cs typeface="Times New Roman"/>
              </a:rPr>
              <a:t>AYLIK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-10" dirty="0">
                <a:solidFill>
                  <a:srgbClr val="3F4041"/>
                </a:solidFill>
                <a:latin typeface="Times New Roman"/>
                <a:cs typeface="Times New Roman"/>
              </a:rPr>
              <a:t>ANKETE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40" dirty="0">
                <a:solidFill>
                  <a:srgbClr val="3F4041"/>
                </a:solidFill>
                <a:latin typeface="Times New Roman"/>
                <a:cs typeface="Times New Roman"/>
              </a:rPr>
              <a:t>YANIT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-10" dirty="0">
                <a:solidFill>
                  <a:srgbClr val="3F4041"/>
                </a:solidFill>
                <a:latin typeface="Times New Roman"/>
                <a:cs typeface="Times New Roman"/>
              </a:rPr>
              <a:t>VEREREK </a:t>
            </a:r>
            <a:r>
              <a:rPr sz="2900" b="1" spc="55" dirty="0">
                <a:solidFill>
                  <a:srgbClr val="3F4041"/>
                </a:solidFill>
                <a:latin typeface="Times New Roman"/>
                <a:cs typeface="Times New Roman"/>
              </a:rPr>
              <a:t>TOPLULUĞA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-10" dirty="0">
                <a:solidFill>
                  <a:srgbClr val="3F4041"/>
                </a:solidFill>
                <a:latin typeface="Times New Roman"/>
                <a:cs typeface="Times New Roman"/>
              </a:rPr>
              <a:t>KATKIDA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900" b="1" spc="105" dirty="0">
                <a:solidFill>
                  <a:srgbClr val="3F4041"/>
                </a:solidFill>
                <a:latin typeface="Times New Roman"/>
                <a:cs typeface="Times New Roman"/>
              </a:rPr>
              <a:t>BULUNABİLİRSİNİZ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756535" algn="l"/>
                <a:tab pos="5243830" algn="l"/>
              </a:tabLst>
            </a:pPr>
            <a:r>
              <a:rPr sz="2900" b="1" spc="65" dirty="0">
                <a:solidFill>
                  <a:srgbClr val="3F4041"/>
                </a:solidFill>
                <a:latin typeface="Times New Roman"/>
                <a:cs typeface="Times New Roman"/>
              </a:rPr>
              <a:t>ANKETLERİN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80" dirty="0">
                <a:solidFill>
                  <a:srgbClr val="3F4041"/>
                </a:solidFill>
                <a:latin typeface="Times New Roman"/>
                <a:cs typeface="Times New Roman"/>
              </a:rPr>
              <a:t>SONUÇLARI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-25" dirty="0">
                <a:solidFill>
                  <a:srgbClr val="3F4041"/>
                </a:solidFill>
                <a:latin typeface="Times New Roman"/>
                <a:cs typeface="Times New Roman"/>
              </a:rPr>
              <a:t>AY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1925320" algn="l"/>
              </a:tabLst>
            </a:pPr>
            <a:r>
              <a:rPr sz="2900" b="1" spc="90" dirty="0">
                <a:solidFill>
                  <a:srgbClr val="3F4041"/>
                </a:solidFill>
                <a:latin typeface="Times New Roman"/>
                <a:cs typeface="Times New Roman"/>
              </a:rPr>
              <a:t>BAŞINDA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-10" dirty="0">
                <a:solidFill>
                  <a:srgbClr val="3F4041"/>
                </a:solidFill>
                <a:latin typeface="Times New Roman"/>
                <a:cs typeface="Times New Roman"/>
              </a:rPr>
              <a:t>HABERLER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2762250" algn="l"/>
              </a:tabLst>
            </a:pPr>
            <a:r>
              <a:rPr sz="2900" b="1" spc="114" dirty="0">
                <a:solidFill>
                  <a:srgbClr val="3F4041"/>
                </a:solidFill>
                <a:latin typeface="Times New Roman"/>
                <a:cs typeface="Times New Roman"/>
              </a:rPr>
              <a:t>BÖLÜMÜNDE</a:t>
            </a:r>
            <a:r>
              <a:rPr sz="2900" b="1" dirty="0">
                <a:solidFill>
                  <a:srgbClr val="3F4041"/>
                </a:solidFill>
                <a:latin typeface="Times New Roman"/>
                <a:cs typeface="Times New Roman"/>
              </a:rPr>
              <a:t>	</a:t>
            </a:r>
            <a:r>
              <a:rPr sz="2900" b="1" spc="45" dirty="0">
                <a:solidFill>
                  <a:srgbClr val="3F4041"/>
                </a:solidFill>
                <a:latin typeface="Times New Roman"/>
                <a:cs typeface="Times New Roman"/>
              </a:rPr>
              <a:t>YAYINLANACAKTIR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"/>
            <a:ext cx="6324600" cy="10287000"/>
          </a:xfrm>
          <a:custGeom>
            <a:avLst/>
            <a:gdLst/>
            <a:ahLst/>
            <a:cxnLst/>
            <a:rect l="l" t="t" r="r" b="b"/>
            <a:pathLst>
              <a:path w="6324600" h="10287000">
                <a:moveTo>
                  <a:pt x="63245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324599" y="0"/>
                </a:lnTo>
                <a:lnTo>
                  <a:pt x="6324599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1082138"/>
            <a:ext cx="232854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800" b="1" spc="-409" dirty="0">
                <a:solidFill>
                  <a:srgbClr val="3F4041"/>
                </a:solidFill>
                <a:latin typeface="Times New Roman"/>
                <a:cs typeface="Times New Roman"/>
              </a:rPr>
              <a:t>Forum</a:t>
            </a:r>
            <a:endParaRPr sz="6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0902" y="6947977"/>
            <a:ext cx="4283075" cy="1832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0"/>
              </a:spcBef>
            </a:pPr>
            <a:r>
              <a:rPr sz="2050" spc="-80" dirty="0">
                <a:solidFill>
                  <a:srgbClr val="3F4041"/>
                </a:solidFill>
                <a:latin typeface="Verdana"/>
                <a:cs typeface="Verdana"/>
              </a:rPr>
              <a:t>Bu</a:t>
            </a:r>
            <a:r>
              <a:rPr sz="205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65" dirty="0">
                <a:solidFill>
                  <a:srgbClr val="3F4041"/>
                </a:solidFill>
                <a:latin typeface="Verdana"/>
                <a:cs typeface="Verdana"/>
              </a:rPr>
              <a:t>çevrimiçi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95" dirty="0">
                <a:solidFill>
                  <a:srgbClr val="3F4041"/>
                </a:solidFill>
                <a:latin typeface="Verdana"/>
                <a:cs typeface="Verdana"/>
              </a:rPr>
              <a:t>tartışma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3F4041"/>
                </a:solidFill>
                <a:latin typeface="Verdana"/>
                <a:cs typeface="Verdana"/>
              </a:rPr>
              <a:t>panosunun </a:t>
            </a:r>
            <a:r>
              <a:rPr sz="2050" spc="-65" dirty="0">
                <a:solidFill>
                  <a:srgbClr val="3F4041"/>
                </a:solidFill>
                <a:latin typeface="Verdana"/>
                <a:cs typeface="Verdana"/>
              </a:rPr>
              <a:t>amacı,</a:t>
            </a:r>
            <a:r>
              <a:rPr sz="205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75" dirty="0">
                <a:solidFill>
                  <a:srgbClr val="3F4041"/>
                </a:solidFill>
                <a:latin typeface="Verdana"/>
                <a:cs typeface="Verdana"/>
              </a:rPr>
              <a:t>kullanıcılara</a:t>
            </a:r>
            <a:r>
              <a:rPr sz="20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20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65" dirty="0">
                <a:solidFill>
                  <a:srgbClr val="3F4041"/>
                </a:solidFill>
                <a:latin typeface="Verdana"/>
                <a:cs typeface="Verdana"/>
              </a:rPr>
              <a:t>alanında </a:t>
            </a:r>
            <a:r>
              <a:rPr sz="2050" spc="-60" dirty="0">
                <a:solidFill>
                  <a:srgbClr val="3F4041"/>
                </a:solidFill>
                <a:latin typeface="Verdana"/>
                <a:cs typeface="Verdana"/>
              </a:rPr>
              <a:t>düşüncelerini</a:t>
            </a:r>
            <a:r>
              <a:rPr sz="20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60" dirty="0">
                <a:solidFill>
                  <a:srgbClr val="3F4041"/>
                </a:solidFill>
                <a:latin typeface="Verdana"/>
                <a:cs typeface="Verdana"/>
              </a:rPr>
              <a:t>paylaşma,</a:t>
            </a:r>
            <a:r>
              <a:rPr sz="20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3F4041"/>
                </a:solidFill>
                <a:latin typeface="Verdana"/>
                <a:cs typeface="Verdana"/>
              </a:rPr>
              <a:t>yapıcı </a:t>
            </a:r>
            <a:r>
              <a:rPr sz="2050" spc="-95" dirty="0">
                <a:solidFill>
                  <a:srgbClr val="3F4041"/>
                </a:solidFill>
                <a:latin typeface="Verdana"/>
                <a:cs typeface="Verdana"/>
              </a:rPr>
              <a:t>tartışmalar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75" dirty="0">
                <a:solidFill>
                  <a:srgbClr val="3F4041"/>
                </a:solidFill>
                <a:latin typeface="Verdana"/>
                <a:cs typeface="Verdana"/>
              </a:rPr>
              <a:t>yapma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7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70" dirty="0">
                <a:solidFill>
                  <a:srgbClr val="3F4041"/>
                </a:solidFill>
                <a:latin typeface="Verdana"/>
                <a:cs typeface="Verdana"/>
              </a:rPr>
              <a:t>geri</a:t>
            </a:r>
            <a:r>
              <a:rPr sz="205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3F4041"/>
                </a:solidFill>
                <a:latin typeface="Verdana"/>
                <a:cs typeface="Verdana"/>
              </a:rPr>
              <a:t>bildirim </a:t>
            </a:r>
            <a:r>
              <a:rPr sz="2050" spc="-85" dirty="0">
                <a:solidFill>
                  <a:srgbClr val="3F4041"/>
                </a:solidFill>
                <a:latin typeface="Verdana"/>
                <a:cs typeface="Verdana"/>
              </a:rPr>
              <a:t>alma</a:t>
            </a:r>
            <a:r>
              <a:rPr sz="205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80" dirty="0">
                <a:solidFill>
                  <a:srgbClr val="3F4041"/>
                </a:solidFill>
                <a:latin typeface="Verdana"/>
                <a:cs typeface="Verdana"/>
              </a:rPr>
              <a:t>fırsatı</a:t>
            </a:r>
            <a:r>
              <a:rPr sz="20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3F4041"/>
                </a:solidFill>
                <a:latin typeface="Verdana"/>
                <a:cs typeface="Verdana"/>
              </a:rPr>
              <a:t>sağlamaktır.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2924" y="1014423"/>
            <a:ext cx="78517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30" dirty="0">
                <a:solidFill>
                  <a:srgbClr val="3F4041"/>
                </a:solidFill>
                <a:latin typeface="Verdana"/>
                <a:cs typeface="Verdana"/>
              </a:rPr>
              <a:t>DÜZEYİNDE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25" dirty="0">
                <a:solidFill>
                  <a:srgbClr val="3F4041"/>
                </a:solidFill>
                <a:latin typeface="Verdana"/>
                <a:cs typeface="Verdana"/>
              </a:rPr>
              <a:t>STRATEJİLERİYLE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İLGİLİ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İYİ </a:t>
            </a:r>
            <a:r>
              <a:rPr sz="1900" spc="-55" dirty="0">
                <a:solidFill>
                  <a:srgbClr val="3F4041"/>
                </a:solidFill>
                <a:latin typeface="Verdana"/>
                <a:cs typeface="Verdana"/>
              </a:rPr>
              <a:t>UYGULAMALARIN, </a:t>
            </a:r>
            <a:r>
              <a:rPr sz="1900" spc="-125" dirty="0">
                <a:solidFill>
                  <a:srgbClr val="3F4041"/>
                </a:solidFill>
                <a:latin typeface="Verdana"/>
                <a:cs typeface="Verdana"/>
              </a:rPr>
              <a:t>DENEYİMLERİN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80" dirty="0">
                <a:solidFill>
                  <a:srgbClr val="3F4041"/>
                </a:solidFill>
                <a:latin typeface="Verdana"/>
                <a:cs typeface="Verdana"/>
              </a:rPr>
              <a:t>FİKİRLERİN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3F4041"/>
                </a:solidFill>
                <a:latin typeface="Verdana"/>
                <a:cs typeface="Verdana"/>
              </a:rPr>
              <a:t>ALIŞVERİŞİ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85" dirty="0">
                <a:solidFill>
                  <a:srgbClr val="3F4041"/>
                </a:solidFill>
                <a:latin typeface="Verdana"/>
                <a:cs typeface="Verdana"/>
              </a:rPr>
              <a:t>İÇİN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3F4041"/>
                </a:solidFill>
                <a:latin typeface="Verdana"/>
                <a:cs typeface="Verdana"/>
              </a:rPr>
              <a:t>BİR</a:t>
            </a:r>
            <a:r>
              <a:rPr sz="1900" spc="-2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5" dirty="0">
                <a:solidFill>
                  <a:srgbClr val="3F4041"/>
                </a:solidFill>
                <a:latin typeface="Verdana"/>
                <a:cs typeface="Verdana"/>
              </a:rPr>
              <a:t>FIRSAT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SAĞLAR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71789" y="901651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b="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1789" y="2698613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5732" y="4495588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1789" y="6292550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4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1789" y="8089525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5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2924" y="2658985"/>
            <a:ext cx="88461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50" dirty="0">
                <a:solidFill>
                  <a:srgbClr val="3F4041"/>
                </a:solidFill>
                <a:latin typeface="Verdana"/>
                <a:cs typeface="Verdana"/>
              </a:rPr>
              <a:t>TEMSİLCİLERİNİ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30" dirty="0">
                <a:solidFill>
                  <a:srgbClr val="3F4041"/>
                </a:solidFill>
                <a:latin typeface="Verdana"/>
                <a:cs typeface="Verdana"/>
              </a:rPr>
              <a:t>KATKIDA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10" dirty="0">
                <a:solidFill>
                  <a:srgbClr val="3F4041"/>
                </a:solidFill>
                <a:latin typeface="Verdana"/>
                <a:cs typeface="Verdana"/>
              </a:rPr>
              <a:t>BULUNANLARI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dirty="0">
                <a:solidFill>
                  <a:srgbClr val="3F4041"/>
                </a:solidFill>
                <a:latin typeface="Verdana"/>
                <a:cs typeface="Verdana"/>
              </a:rPr>
              <a:t>AĞ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65" dirty="0">
                <a:solidFill>
                  <a:srgbClr val="3F4041"/>
                </a:solidFill>
                <a:latin typeface="Verdana"/>
                <a:cs typeface="Verdana"/>
              </a:rPr>
              <a:t>KURMAYA,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ETKİLEŞİM </a:t>
            </a:r>
            <a:r>
              <a:rPr sz="1900" spc="-40" dirty="0">
                <a:solidFill>
                  <a:srgbClr val="3F4041"/>
                </a:solidFill>
                <a:latin typeface="Verdana"/>
                <a:cs typeface="Verdana"/>
              </a:rPr>
              <a:t>KURMAYA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5" dirty="0">
                <a:solidFill>
                  <a:srgbClr val="3F4041"/>
                </a:solidFill>
                <a:latin typeface="Verdana"/>
                <a:cs typeface="Verdana"/>
              </a:rPr>
              <a:t>SAHİP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25" dirty="0">
                <a:solidFill>
                  <a:srgbClr val="3F4041"/>
                </a:solidFill>
                <a:latin typeface="Verdana"/>
                <a:cs typeface="Verdana"/>
              </a:rPr>
              <a:t>OLABİLECEKLERİ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70" dirty="0">
                <a:solidFill>
                  <a:srgbClr val="3F4041"/>
                </a:solidFill>
                <a:latin typeface="Verdana"/>
                <a:cs typeface="Verdana"/>
              </a:rPr>
              <a:t>ORTAK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55" dirty="0">
                <a:solidFill>
                  <a:srgbClr val="3F4041"/>
                </a:solidFill>
                <a:latin typeface="Verdana"/>
                <a:cs typeface="Verdana"/>
              </a:rPr>
              <a:t>ENDİŞELERİ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90" dirty="0">
                <a:solidFill>
                  <a:srgbClr val="3F4041"/>
                </a:solidFill>
                <a:latin typeface="Verdana"/>
                <a:cs typeface="Verdana"/>
              </a:rPr>
              <a:t>ELE</a:t>
            </a:r>
            <a:r>
              <a:rPr sz="1900" spc="-2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ALMAYA</a:t>
            </a:r>
            <a:r>
              <a:rPr sz="1900" spc="-2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50" dirty="0">
                <a:solidFill>
                  <a:srgbClr val="3F4041"/>
                </a:solidFill>
                <a:latin typeface="Verdana"/>
                <a:cs typeface="Verdana"/>
              </a:rPr>
              <a:t>TEŞVİK </a:t>
            </a:r>
            <a:r>
              <a:rPr sz="1900" spc="-20" dirty="0">
                <a:solidFill>
                  <a:srgbClr val="3F4041"/>
                </a:solidFill>
                <a:latin typeface="Verdana"/>
                <a:cs typeface="Verdana"/>
              </a:rPr>
              <a:t>EDER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2924" y="4931739"/>
            <a:ext cx="2938145" cy="3136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30" dirty="0">
                <a:solidFill>
                  <a:srgbClr val="3F4041"/>
                </a:solidFill>
                <a:latin typeface="Verdana"/>
                <a:cs typeface="Verdana"/>
              </a:rPr>
              <a:t>FORUM</a:t>
            </a:r>
            <a:r>
              <a:rPr sz="1900" spc="-2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240" dirty="0">
                <a:solidFill>
                  <a:srgbClr val="3F4041"/>
                </a:solidFill>
                <a:latin typeface="Verdana"/>
                <a:cs typeface="Verdana"/>
              </a:rPr>
              <a:t>DİLİ</a:t>
            </a:r>
            <a:r>
              <a:rPr sz="1900" spc="-2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65" dirty="0">
                <a:solidFill>
                  <a:srgbClr val="3F4041"/>
                </a:solidFill>
                <a:latin typeface="Verdana"/>
                <a:cs typeface="Verdana"/>
              </a:rPr>
              <a:t>İNGİLİZCE'DİR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42924" y="6214561"/>
            <a:ext cx="9046845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YALNIZCA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STRATEJİNİZLE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3F4041"/>
                </a:solidFill>
                <a:latin typeface="Verdana"/>
                <a:cs typeface="Verdana"/>
              </a:rPr>
              <a:t>İLGİLİ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3F4041"/>
                </a:solidFill>
                <a:latin typeface="Verdana"/>
                <a:cs typeface="Verdana"/>
              </a:rPr>
              <a:t>BELİRLİ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FAALİYETLER</a:t>
            </a:r>
            <a:r>
              <a:rPr sz="1800" spc="-1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HAKKINDA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3F4041"/>
                </a:solidFill>
                <a:latin typeface="Verdana"/>
                <a:cs typeface="Verdana"/>
              </a:rPr>
              <a:t>DİĞER OKULLARLA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3F4041"/>
                </a:solidFill>
                <a:latin typeface="Verdana"/>
                <a:cs typeface="Verdana"/>
              </a:rPr>
              <a:t>FİKİR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ALIŞVERİŞİNDE</a:t>
            </a:r>
            <a:r>
              <a:rPr sz="1800" spc="-18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BULUNUN</a:t>
            </a:r>
            <a:endParaRPr sz="1800">
              <a:latin typeface="Verdana"/>
              <a:cs typeface="Verdana"/>
            </a:endParaRPr>
          </a:p>
          <a:p>
            <a:pPr marL="12700" marR="1193800">
              <a:lnSpc>
                <a:spcPct val="116500"/>
              </a:lnSpc>
              <a:spcBef>
                <a:spcPts val="1230"/>
              </a:spcBef>
            </a:pPr>
            <a:r>
              <a:rPr sz="2000" spc="-90" dirty="0">
                <a:solidFill>
                  <a:srgbClr val="3F4041"/>
                </a:solidFill>
                <a:latin typeface="Verdana"/>
                <a:cs typeface="Verdana"/>
              </a:rPr>
              <a:t>Forum</a:t>
            </a:r>
            <a:r>
              <a:rPr sz="20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3F4041"/>
                </a:solidFill>
                <a:latin typeface="Verdana"/>
                <a:cs typeface="Verdana"/>
              </a:rPr>
              <a:t>aracılığıyla</a:t>
            </a:r>
            <a:r>
              <a:rPr sz="20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20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20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3F4041"/>
                </a:solidFill>
                <a:latin typeface="Verdana"/>
                <a:cs typeface="Verdana"/>
              </a:rPr>
              <a:t>Kanıtları</a:t>
            </a:r>
            <a:r>
              <a:rPr sz="20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3F4041"/>
                </a:solidFill>
                <a:latin typeface="Verdana"/>
                <a:cs typeface="Verdana"/>
              </a:rPr>
              <a:t>veya</a:t>
            </a:r>
            <a:r>
              <a:rPr sz="20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20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3F4041"/>
                </a:solidFill>
                <a:latin typeface="Verdana"/>
                <a:cs typeface="Verdana"/>
              </a:rPr>
              <a:t>Çalışmaları </a:t>
            </a:r>
            <a:r>
              <a:rPr sz="2000" spc="-10" dirty="0">
                <a:solidFill>
                  <a:srgbClr val="3F4041"/>
                </a:solidFill>
                <a:latin typeface="Verdana"/>
                <a:cs typeface="Verdana"/>
              </a:rPr>
              <a:t>göndermeyin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2924" y="8214173"/>
            <a:ext cx="8980170" cy="10902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30" dirty="0">
                <a:solidFill>
                  <a:srgbClr val="3F4041"/>
                </a:solidFill>
                <a:latin typeface="Verdana"/>
                <a:cs typeface="Verdana"/>
              </a:rPr>
              <a:t>KULLANICILAR</a:t>
            </a:r>
            <a:r>
              <a:rPr sz="1900" spc="-2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10" dirty="0">
                <a:solidFill>
                  <a:srgbClr val="3F4041"/>
                </a:solidFill>
                <a:latin typeface="Verdana"/>
                <a:cs typeface="Verdana"/>
              </a:rPr>
              <a:t>PAYLAŞTIKLARI</a:t>
            </a:r>
            <a:r>
              <a:rPr sz="1900" spc="-1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3F4041"/>
                </a:solidFill>
                <a:latin typeface="Verdana"/>
                <a:cs typeface="Verdana"/>
              </a:rPr>
              <a:t>HER</a:t>
            </a:r>
            <a:r>
              <a:rPr sz="1900" spc="-1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85" dirty="0">
                <a:solidFill>
                  <a:srgbClr val="3F4041"/>
                </a:solidFill>
                <a:latin typeface="Verdana"/>
                <a:cs typeface="Verdana"/>
              </a:rPr>
              <a:t>TÜRLÜ</a:t>
            </a:r>
            <a:r>
              <a:rPr sz="1900" spc="-1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45" dirty="0">
                <a:solidFill>
                  <a:srgbClr val="3F4041"/>
                </a:solidFill>
                <a:latin typeface="Verdana"/>
                <a:cs typeface="Verdana"/>
              </a:rPr>
              <a:t>İÇERİKTEN</a:t>
            </a:r>
            <a:r>
              <a:rPr sz="1900" spc="-2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170" dirty="0">
                <a:solidFill>
                  <a:srgbClr val="3F4041"/>
                </a:solidFill>
                <a:latin typeface="Verdana"/>
                <a:cs typeface="Verdana"/>
              </a:rPr>
              <a:t>KENDİLERİ</a:t>
            </a:r>
            <a:r>
              <a:rPr sz="1900" spc="-1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3F4041"/>
                </a:solidFill>
                <a:latin typeface="Verdana"/>
                <a:cs typeface="Verdana"/>
              </a:rPr>
              <a:t>SORUMLUDUR</a:t>
            </a:r>
            <a:endParaRPr sz="1900">
              <a:latin typeface="Verdana"/>
              <a:cs typeface="Verdana"/>
            </a:endParaRPr>
          </a:p>
          <a:p>
            <a:pPr marL="12700" marR="648335">
              <a:lnSpc>
                <a:spcPct val="114599"/>
              </a:lnSpc>
              <a:spcBef>
                <a:spcPts val="1160"/>
              </a:spcBef>
            </a:pP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Forum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kullanıcıları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tarafından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paylaşılan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hiçbir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içerikten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School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3F4041"/>
                </a:solidFill>
                <a:latin typeface="Verdana"/>
                <a:cs typeface="Verdana"/>
              </a:rPr>
              <a:t>Label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ve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European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3F4041"/>
                </a:solidFill>
                <a:latin typeface="Verdana"/>
                <a:cs typeface="Verdana"/>
              </a:rPr>
              <a:t>Schoolnet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sorumlu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tutulamaz.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Forum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Kurallarına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uyun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8288000" cy="2219325"/>
          </a:xfrm>
          <a:custGeom>
            <a:avLst/>
            <a:gdLst/>
            <a:ahLst/>
            <a:cxnLst/>
            <a:rect l="l" t="t" r="r" b="b"/>
            <a:pathLst>
              <a:path w="18288000" h="2219325">
                <a:moveTo>
                  <a:pt x="18287998" y="2219324"/>
                </a:moveTo>
                <a:lnTo>
                  <a:pt x="0" y="22193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19324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34475" y="3296316"/>
            <a:ext cx="9525" cy="5962650"/>
          </a:xfrm>
          <a:custGeom>
            <a:avLst/>
            <a:gdLst/>
            <a:ahLst/>
            <a:cxnLst/>
            <a:rect l="l" t="t" r="r" b="b"/>
            <a:pathLst>
              <a:path w="9525" h="5962650">
                <a:moveTo>
                  <a:pt x="9524" y="5962649"/>
                </a:moveTo>
                <a:lnTo>
                  <a:pt x="0" y="5962649"/>
                </a:lnTo>
                <a:lnTo>
                  <a:pt x="0" y="0"/>
                </a:lnTo>
                <a:lnTo>
                  <a:pt x="9524" y="0"/>
                </a:lnTo>
                <a:lnTo>
                  <a:pt x="9524" y="5962649"/>
                </a:lnTo>
                <a:close/>
              </a:path>
            </a:pathLst>
          </a:custGeom>
          <a:solidFill>
            <a:srgbClr val="3F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637" y="12"/>
            <a:ext cx="8848724" cy="102869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76840" y="340825"/>
            <a:ext cx="598741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5000" spc="-330" dirty="0"/>
              <a:t>ÖZ</a:t>
            </a:r>
            <a:r>
              <a:rPr sz="5000" spc="-500" dirty="0"/>
              <a:t> </a:t>
            </a:r>
            <a:r>
              <a:rPr sz="5000" spc="-475" dirty="0"/>
              <a:t>DEĞERLENDİRME </a:t>
            </a:r>
            <a:r>
              <a:rPr sz="5000" spc="-434" dirty="0"/>
              <a:t>FORMU</a:t>
            </a:r>
            <a:endParaRPr sz="50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1620" y="7117936"/>
            <a:ext cx="104775" cy="1047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1620" y="8375236"/>
            <a:ext cx="104775" cy="10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01270" y="2685744"/>
            <a:ext cx="6561455" cy="591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>
              <a:lnSpc>
                <a:spcPct val="114599"/>
              </a:lnSpc>
              <a:spcBef>
                <a:spcPts val="100"/>
              </a:spcBef>
            </a:pPr>
            <a:r>
              <a:rPr sz="2400" spc="-80" dirty="0">
                <a:latin typeface="Verdana"/>
                <a:cs typeface="Verdana"/>
              </a:rPr>
              <a:t>Değerlendirme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ve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akreditasyona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devam </a:t>
            </a:r>
            <a:r>
              <a:rPr sz="2400" spc="-55" dirty="0">
                <a:latin typeface="Verdana"/>
                <a:cs typeface="Verdana"/>
              </a:rPr>
              <a:t>edebilmek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için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okul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müdürlüğünden </a:t>
            </a:r>
            <a:r>
              <a:rPr sz="2400" spc="-140" dirty="0">
                <a:latin typeface="Verdana"/>
                <a:cs typeface="Verdana"/>
              </a:rPr>
              <a:t>başvuruyu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onaylayan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resmi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beyan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gereklidir. </a:t>
            </a:r>
            <a:r>
              <a:rPr sz="2400" spc="-165" dirty="0">
                <a:latin typeface="Verdana"/>
                <a:cs typeface="Verdana"/>
              </a:rPr>
              <a:t>Bunu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sağlamak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için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okul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müdürünüzü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EB8108"/>
                </a:solidFill>
                <a:latin typeface="Verdana"/>
                <a:cs typeface="Verdana"/>
              </a:rPr>
              <a:t>Okul </a:t>
            </a:r>
            <a:r>
              <a:rPr sz="2400" spc="-45" dirty="0">
                <a:solidFill>
                  <a:srgbClr val="EB8108"/>
                </a:solidFill>
                <a:latin typeface="Verdana"/>
                <a:cs typeface="Verdana"/>
              </a:rPr>
              <a:t>Temsilcisi</a:t>
            </a:r>
            <a:r>
              <a:rPr sz="2400" spc="-140" dirty="0">
                <a:solidFill>
                  <a:srgbClr val="EB8108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rolünde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belirleyebilirsiniz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400">
              <a:latin typeface="Verdana"/>
              <a:cs typeface="Verdana"/>
            </a:endParaRPr>
          </a:p>
          <a:p>
            <a:pPr marL="12700" marR="1374140" algn="just">
              <a:lnSpc>
                <a:spcPct val="106800"/>
              </a:lnSpc>
            </a:pPr>
            <a:r>
              <a:rPr sz="2400" spc="-125" dirty="0">
                <a:solidFill>
                  <a:srgbClr val="3F4041"/>
                </a:solidFill>
                <a:latin typeface="Verdana"/>
                <a:cs typeface="Verdana"/>
              </a:rPr>
              <a:t>Platforma</a:t>
            </a:r>
            <a:r>
              <a:rPr sz="2400" spc="-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3F4041"/>
                </a:solidFill>
                <a:latin typeface="Verdana"/>
                <a:cs typeface="Verdana"/>
              </a:rPr>
              <a:t>kaydolurken</a:t>
            </a:r>
            <a:r>
              <a:rPr sz="2400" spc="-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rolünüzü</a:t>
            </a:r>
            <a:r>
              <a:rPr sz="2400" spc="-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3F4041"/>
                </a:solidFill>
                <a:latin typeface="Verdana"/>
                <a:cs typeface="Verdana"/>
              </a:rPr>
              <a:t>okul </a:t>
            </a:r>
            <a:r>
              <a:rPr sz="2400" spc="-130" dirty="0">
                <a:solidFill>
                  <a:srgbClr val="3F4041"/>
                </a:solidFill>
                <a:latin typeface="Verdana"/>
                <a:cs typeface="Verdana"/>
              </a:rPr>
              <a:t>katılımcısı</a:t>
            </a:r>
            <a:r>
              <a:rPr sz="2400" spc="-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3F4041"/>
                </a:solidFill>
                <a:latin typeface="Verdana"/>
                <a:cs typeface="Verdana"/>
              </a:rPr>
              <a:t>veya</a:t>
            </a:r>
            <a:r>
              <a:rPr sz="2400" spc="-1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2400" spc="-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3F4041"/>
                </a:solidFill>
                <a:latin typeface="Verdana"/>
                <a:cs typeface="Verdana"/>
              </a:rPr>
              <a:t>temsilcisi</a:t>
            </a:r>
            <a:r>
              <a:rPr sz="2400" spc="-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F4041"/>
                </a:solidFill>
                <a:latin typeface="Verdana"/>
                <a:cs typeface="Verdana"/>
              </a:rPr>
              <a:t>olarak </a:t>
            </a:r>
            <a:r>
              <a:rPr sz="2400" spc="-75" dirty="0">
                <a:solidFill>
                  <a:srgbClr val="3F4041"/>
                </a:solidFill>
                <a:latin typeface="Verdana"/>
                <a:cs typeface="Verdana"/>
              </a:rPr>
              <a:t>tanımlayabilirsiniz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2400">
              <a:latin typeface="Verdana"/>
              <a:cs typeface="Verdana"/>
            </a:endParaRPr>
          </a:p>
          <a:p>
            <a:pPr marL="530225" marR="821690">
              <a:lnSpc>
                <a:spcPct val="114599"/>
              </a:lnSpc>
            </a:pPr>
            <a:r>
              <a:rPr sz="2400" dirty="0">
                <a:solidFill>
                  <a:srgbClr val="3F4041"/>
                </a:solidFill>
                <a:latin typeface="Verdana"/>
                <a:cs typeface="Verdana"/>
              </a:rPr>
              <a:t>Öz</a:t>
            </a:r>
            <a:r>
              <a:rPr sz="24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3F4041"/>
                </a:solidFill>
                <a:latin typeface="Verdana"/>
                <a:cs typeface="Verdana"/>
              </a:rPr>
              <a:t>değerlendirme</a:t>
            </a:r>
            <a:r>
              <a:rPr sz="24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3F4041"/>
                </a:solidFill>
                <a:latin typeface="Verdana"/>
                <a:cs typeface="Verdana"/>
              </a:rPr>
              <a:t>formu</a:t>
            </a:r>
            <a:r>
              <a:rPr sz="24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24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3F4041"/>
                </a:solidFill>
                <a:latin typeface="Verdana"/>
                <a:cs typeface="Verdana"/>
              </a:rPr>
              <a:t>Okul </a:t>
            </a:r>
            <a:r>
              <a:rPr sz="2400" spc="-110" dirty="0">
                <a:solidFill>
                  <a:srgbClr val="3F4041"/>
                </a:solidFill>
                <a:latin typeface="Verdana"/>
                <a:cs typeface="Verdana"/>
              </a:rPr>
              <a:t>Etiketi</a:t>
            </a:r>
            <a:r>
              <a:rPr sz="2400" spc="-15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EB8108"/>
                </a:solidFill>
                <a:latin typeface="Verdana"/>
                <a:cs typeface="Verdana"/>
              </a:rPr>
              <a:t>Okul</a:t>
            </a:r>
            <a:r>
              <a:rPr sz="2400" spc="-150" dirty="0">
                <a:solidFill>
                  <a:srgbClr val="EB8108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EB8108"/>
                </a:solidFill>
                <a:latin typeface="Verdana"/>
                <a:cs typeface="Verdana"/>
              </a:rPr>
              <a:t>Temsilcileri</a:t>
            </a:r>
            <a:r>
              <a:rPr sz="2400" spc="-145" dirty="0">
                <a:solidFill>
                  <a:srgbClr val="EB8108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F4041"/>
                </a:solidFill>
                <a:latin typeface="Verdana"/>
                <a:cs typeface="Verdana"/>
              </a:rPr>
              <a:t>tarafından </a:t>
            </a:r>
            <a:r>
              <a:rPr sz="2400" spc="-30" dirty="0">
                <a:solidFill>
                  <a:srgbClr val="3F4041"/>
                </a:solidFill>
                <a:latin typeface="Verdana"/>
                <a:cs typeface="Verdana"/>
              </a:rPr>
              <a:t>doldurulabilir</a:t>
            </a:r>
            <a:endParaRPr sz="2400">
              <a:latin typeface="Verdana"/>
              <a:cs typeface="Verdana"/>
            </a:endParaRPr>
          </a:p>
          <a:p>
            <a:pPr marL="530225">
              <a:lnSpc>
                <a:spcPct val="100000"/>
              </a:lnSpc>
              <a:spcBef>
                <a:spcPts val="420"/>
              </a:spcBef>
            </a:pPr>
            <a:r>
              <a:rPr sz="2400" spc="-105" dirty="0">
                <a:solidFill>
                  <a:srgbClr val="3F4041"/>
                </a:solidFill>
                <a:latin typeface="Verdana"/>
                <a:cs typeface="Verdana"/>
              </a:rPr>
              <a:t>Her</a:t>
            </a:r>
            <a:r>
              <a:rPr sz="24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3F4041"/>
                </a:solidFill>
                <a:latin typeface="Verdana"/>
                <a:cs typeface="Verdana"/>
              </a:rPr>
              <a:t>soru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3F4041"/>
                </a:solidFill>
                <a:latin typeface="Verdana"/>
                <a:cs typeface="Verdana"/>
              </a:rPr>
              <a:t>bir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3F4041"/>
                </a:solidFill>
                <a:latin typeface="Verdana"/>
                <a:cs typeface="Verdana"/>
              </a:rPr>
              <a:t>Okulu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rgbClr val="3F4041"/>
                </a:solidFill>
                <a:latin typeface="Verdana"/>
                <a:cs typeface="Verdana"/>
              </a:rPr>
              <a:t>Kriteri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3F4041"/>
                </a:solidFill>
                <a:latin typeface="Verdana"/>
                <a:cs typeface="Verdana"/>
              </a:rPr>
              <a:t>ile</a:t>
            </a:r>
            <a:r>
              <a:rPr sz="2400" spc="-1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3F4041"/>
                </a:solidFill>
                <a:latin typeface="Verdana"/>
                <a:cs typeface="Verdana"/>
              </a:rPr>
              <a:t>ilişkilidir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40" y="755299"/>
            <a:ext cx="16830162" cy="87788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776"/>
            <a:ext cx="18221960" cy="10154285"/>
            <a:chOff x="0" y="49776"/>
            <a:chExt cx="18221960" cy="10154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776"/>
              <a:ext cx="18221679" cy="101542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34745" y="3488018"/>
              <a:ext cx="9525" cy="4314825"/>
            </a:xfrm>
            <a:custGeom>
              <a:avLst/>
              <a:gdLst/>
              <a:ahLst/>
              <a:cxnLst/>
              <a:rect l="l" t="t" r="r" b="b"/>
              <a:pathLst>
                <a:path w="9525" h="4314825">
                  <a:moveTo>
                    <a:pt x="9524" y="4314824"/>
                  </a:moveTo>
                  <a:lnTo>
                    <a:pt x="0" y="43148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4314824"/>
                  </a:lnTo>
                  <a:close/>
                </a:path>
              </a:pathLst>
            </a:custGeom>
            <a:solidFill>
              <a:srgbClr val="D32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16000" y="539908"/>
            <a:ext cx="189230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9424" y="539908"/>
            <a:ext cx="249554" cy="312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Tİ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8511" y="3415016"/>
            <a:ext cx="3101975" cy="1911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7945" marR="5080" indent="-55880" algn="r">
              <a:lnSpc>
                <a:spcPct val="108600"/>
              </a:lnSpc>
              <a:spcBef>
                <a:spcPts val="90"/>
              </a:spcBef>
            </a:pPr>
            <a:r>
              <a:rPr sz="3800" b="1" spc="645" dirty="0">
                <a:solidFill>
                  <a:srgbClr val="D32E23"/>
                </a:solidFill>
                <a:latin typeface="Century Gothic"/>
                <a:cs typeface="Century Gothic"/>
              </a:rPr>
              <a:t>STEM</a:t>
            </a:r>
            <a:r>
              <a:rPr sz="3800" b="1" spc="355" dirty="0">
                <a:solidFill>
                  <a:srgbClr val="D32E23"/>
                </a:solidFill>
                <a:latin typeface="Century Gothic"/>
                <a:cs typeface="Century Gothic"/>
              </a:rPr>
              <a:t> </a:t>
            </a:r>
            <a:r>
              <a:rPr sz="3800" b="1" spc="345" dirty="0">
                <a:solidFill>
                  <a:srgbClr val="D32E23"/>
                </a:solidFill>
                <a:latin typeface="Century Gothic"/>
                <a:cs typeface="Century Gothic"/>
              </a:rPr>
              <a:t>OKUL </a:t>
            </a:r>
            <a:r>
              <a:rPr sz="3800" b="1" spc="395" dirty="0">
                <a:solidFill>
                  <a:srgbClr val="D32E23"/>
                </a:solidFill>
                <a:latin typeface="Century Gothic"/>
                <a:cs typeface="Century Gothic"/>
              </a:rPr>
              <a:t>ETİKETİ'NİN</a:t>
            </a:r>
            <a:endParaRPr sz="38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390"/>
              </a:spcBef>
            </a:pPr>
            <a:r>
              <a:rPr sz="3800" b="1" spc="125" dirty="0">
                <a:solidFill>
                  <a:srgbClr val="D32E23"/>
                </a:solidFill>
                <a:latin typeface="Century Gothic"/>
                <a:cs typeface="Century Gothic"/>
              </a:rPr>
              <a:t>AMACI,</a:t>
            </a:r>
            <a:endParaRPr sz="3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3964" y="2923464"/>
            <a:ext cx="10210800" cy="5438775"/>
          </a:xfrm>
          <a:prstGeom prst="rect">
            <a:avLst/>
          </a:prstGeom>
          <a:solidFill>
            <a:srgbClr val="629CD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171450" marR="376555">
              <a:lnSpc>
                <a:spcPct val="108000"/>
              </a:lnSpc>
              <a:spcBef>
                <a:spcPts val="2650"/>
              </a:spcBef>
            </a:pPr>
            <a:r>
              <a:rPr sz="4050" spc="85" dirty="0">
                <a:solidFill>
                  <a:srgbClr val="ECECEC"/>
                </a:solidFill>
                <a:latin typeface="Cambria"/>
                <a:cs typeface="Cambria"/>
              </a:rPr>
              <a:t>Öğrencilerin</a:t>
            </a:r>
            <a:r>
              <a:rPr sz="4050" spc="5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60" dirty="0">
                <a:solidFill>
                  <a:srgbClr val="ECECEC"/>
                </a:solidFill>
                <a:latin typeface="Cambria"/>
                <a:cs typeface="Cambria"/>
              </a:rPr>
              <a:t>STEM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05" dirty="0">
                <a:solidFill>
                  <a:srgbClr val="ECECEC"/>
                </a:solidFill>
                <a:latin typeface="Cambria"/>
                <a:cs typeface="Cambria"/>
              </a:rPr>
              <a:t>konularına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95" dirty="0">
                <a:solidFill>
                  <a:srgbClr val="ECECEC"/>
                </a:solidFill>
                <a:latin typeface="Cambria"/>
                <a:cs typeface="Cambria"/>
              </a:rPr>
              <a:t>olan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65" dirty="0">
                <a:solidFill>
                  <a:srgbClr val="ECECEC"/>
                </a:solidFill>
                <a:latin typeface="Cambria"/>
                <a:cs typeface="Cambria"/>
              </a:rPr>
              <a:t>ilgi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-25" dirty="0">
                <a:solidFill>
                  <a:srgbClr val="ECECEC"/>
                </a:solidFill>
                <a:latin typeface="Cambria"/>
                <a:cs typeface="Cambria"/>
              </a:rPr>
              <a:t>ve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becerilerini</a:t>
            </a:r>
            <a:r>
              <a:rPr sz="4050" spc="204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artırmada</a:t>
            </a:r>
            <a:r>
              <a:rPr sz="4050" spc="21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45" dirty="0">
                <a:solidFill>
                  <a:srgbClr val="ECECEC"/>
                </a:solidFill>
                <a:latin typeface="Cambria"/>
                <a:cs typeface="Cambria"/>
              </a:rPr>
              <a:t>rehberlik</a:t>
            </a:r>
            <a:r>
              <a:rPr sz="4050" spc="204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35" dirty="0">
                <a:solidFill>
                  <a:srgbClr val="ECECEC"/>
                </a:solidFill>
                <a:latin typeface="Cambria"/>
                <a:cs typeface="Cambria"/>
              </a:rPr>
              <a:t>etmek</a:t>
            </a:r>
            <a:endParaRPr sz="40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4050">
              <a:latin typeface="Cambria"/>
              <a:cs typeface="Cambria"/>
            </a:endParaRPr>
          </a:p>
          <a:p>
            <a:pPr marL="171450" marR="451484">
              <a:lnSpc>
                <a:spcPct val="108000"/>
              </a:lnSpc>
            </a:pPr>
            <a:r>
              <a:rPr sz="4050" spc="125" dirty="0">
                <a:solidFill>
                  <a:srgbClr val="ECECEC"/>
                </a:solidFill>
                <a:latin typeface="Cambria"/>
                <a:cs typeface="Cambria"/>
              </a:rPr>
              <a:t>Okullara</a:t>
            </a:r>
            <a:r>
              <a:rPr sz="4050" spc="6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25" dirty="0">
                <a:solidFill>
                  <a:srgbClr val="ECECEC"/>
                </a:solidFill>
                <a:latin typeface="Cambria"/>
                <a:cs typeface="Cambria"/>
              </a:rPr>
              <a:t>uygun</a:t>
            </a:r>
            <a:r>
              <a:rPr sz="4050" spc="6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bir</a:t>
            </a:r>
            <a:r>
              <a:rPr sz="4050" spc="7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60" dirty="0">
                <a:solidFill>
                  <a:srgbClr val="ECECEC"/>
                </a:solidFill>
                <a:latin typeface="Cambria"/>
                <a:cs typeface="Cambria"/>
              </a:rPr>
              <a:t>STEM</a:t>
            </a:r>
            <a:r>
              <a:rPr sz="4050" spc="6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-10" dirty="0">
                <a:solidFill>
                  <a:srgbClr val="ECECEC"/>
                </a:solidFill>
                <a:latin typeface="Cambria"/>
                <a:cs typeface="Cambria"/>
              </a:rPr>
              <a:t>stratejisi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geliştirerek</a:t>
            </a:r>
            <a:r>
              <a:rPr sz="4050" spc="24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45" dirty="0">
                <a:solidFill>
                  <a:srgbClr val="ECECEC"/>
                </a:solidFill>
                <a:latin typeface="Cambria"/>
                <a:cs typeface="Cambria"/>
              </a:rPr>
              <a:t>öğrencileri,</a:t>
            </a:r>
            <a:r>
              <a:rPr sz="4050" spc="24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öğretmenleri</a:t>
            </a:r>
            <a:r>
              <a:rPr sz="4050" spc="24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-25" dirty="0">
                <a:solidFill>
                  <a:srgbClr val="ECECEC"/>
                </a:solidFill>
                <a:latin typeface="Cambria"/>
                <a:cs typeface="Cambria"/>
              </a:rPr>
              <a:t>ve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diğer</a:t>
            </a:r>
            <a:r>
              <a:rPr sz="4050" spc="6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50" dirty="0">
                <a:solidFill>
                  <a:srgbClr val="ECECEC"/>
                </a:solidFill>
                <a:latin typeface="Cambria"/>
                <a:cs typeface="Cambria"/>
              </a:rPr>
              <a:t>paydaşları</a:t>
            </a:r>
            <a:r>
              <a:rPr sz="4050" spc="6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60" dirty="0">
                <a:solidFill>
                  <a:srgbClr val="ECECEC"/>
                </a:solidFill>
                <a:latin typeface="Cambria"/>
                <a:cs typeface="Cambria"/>
              </a:rPr>
              <a:t>STEM</a:t>
            </a:r>
            <a:r>
              <a:rPr sz="4050" spc="65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60" dirty="0">
                <a:solidFill>
                  <a:srgbClr val="ECECEC"/>
                </a:solidFill>
                <a:latin typeface="Cambria"/>
                <a:cs typeface="Cambria"/>
              </a:rPr>
              <a:t>faaliyetlerine </a:t>
            </a:r>
            <a:r>
              <a:rPr sz="4050" spc="75" dirty="0">
                <a:solidFill>
                  <a:srgbClr val="ECECEC"/>
                </a:solidFill>
                <a:latin typeface="Cambria"/>
                <a:cs typeface="Cambria"/>
              </a:rPr>
              <a:t>dahil </a:t>
            </a:r>
            <a:r>
              <a:rPr sz="4050" spc="55" dirty="0">
                <a:solidFill>
                  <a:srgbClr val="ECECEC"/>
                </a:solidFill>
                <a:latin typeface="Cambria"/>
                <a:cs typeface="Cambria"/>
              </a:rPr>
              <a:t>etmek</a:t>
            </a:r>
            <a:r>
              <a:rPr sz="4050" spc="10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125" dirty="0">
                <a:solidFill>
                  <a:srgbClr val="ECECEC"/>
                </a:solidFill>
                <a:latin typeface="Cambria"/>
                <a:cs typeface="Cambria"/>
              </a:rPr>
              <a:t>için</a:t>
            </a:r>
            <a:r>
              <a:rPr sz="4050" spc="110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dirty="0">
                <a:solidFill>
                  <a:srgbClr val="ECECEC"/>
                </a:solidFill>
                <a:latin typeface="Cambria"/>
                <a:cs typeface="Cambria"/>
              </a:rPr>
              <a:t>gerekli</a:t>
            </a:r>
            <a:r>
              <a:rPr sz="4050" spc="114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70" dirty="0">
                <a:solidFill>
                  <a:srgbClr val="ECECEC"/>
                </a:solidFill>
                <a:latin typeface="Cambria"/>
                <a:cs typeface="Cambria"/>
              </a:rPr>
              <a:t>araçları</a:t>
            </a:r>
            <a:r>
              <a:rPr sz="4050" spc="114" dirty="0">
                <a:solidFill>
                  <a:srgbClr val="ECECEC"/>
                </a:solidFill>
                <a:latin typeface="Cambria"/>
                <a:cs typeface="Cambria"/>
              </a:rPr>
              <a:t> </a:t>
            </a:r>
            <a:r>
              <a:rPr sz="4050" spc="80" dirty="0">
                <a:solidFill>
                  <a:srgbClr val="ECECEC"/>
                </a:solidFill>
                <a:latin typeface="Cambria"/>
                <a:cs typeface="Cambria"/>
              </a:rPr>
              <a:t>sağlamak</a:t>
            </a:r>
            <a:endParaRPr sz="40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8288000" cy="2219325"/>
          </a:xfrm>
          <a:custGeom>
            <a:avLst/>
            <a:gdLst/>
            <a:ahLst/>
            <a:cxnLst/>
            <a:rect l="l" t="t" r="r" b="b"/>
            <a:pathLst>
              <a:path w="18288000" h="2219325">
                <a:moveTo>
                  <a:pt x="18287998" y="2219086"/>
                </a:moveTo>
                <a:lnTo>
                  <a:pt x="0" y="2219086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219086"/>
                </a:lnTo>
                <a:close/>
              </a:path>
            </a:pathLst>
          </a:custGeom>
          <a:solidFill>
            <a:srgbClr val="EB81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90778" y="6868727"/>
            <a:ext cx="17097375" cy="161925"/>
            <a:chOff x="1190778" y="6868727"/>
            <a:chExt cx="17097375" cy="161925"/>
          </a:xfrm>
        </p:grpSpPr>
        <p:sp>
          <p:nvSpPr>
            <p:cNvPr id="4" name="object 4"/>
            <p:cNvSpPr/>
            <p:nvPr/>
          </p:nvSpPr>
          <p:spPr>
            <a:xfrm>
              <a:off x="1190778" y="6945593"/>
              <a:ext cx="17097375" cy="9525"/>
            </a:xfrm>
            <a:custGeom>
              <a:avLst/>
              <a:gdLst/>
              <a:ahLst/>
              <a:cxnLst/>
              <a:rect l="l" t="t" r="r" b="b"/>
              <a:pathLst>
                <a:path w="17097375" h="9525">
                  <a:moveTo>
                    <a:pt x="1709722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17097220" y="0"/>
                  </a:lnTo>
                  <a:lnTo>
                    <a:pt x="17097220" y="9524"/>
                  </a:lnTo>
                  <a:close/>
                </a:path>
              </a:pathLst>
            </a:custGeom>
            <a:solidFill>
              <a:srgbClr val="3F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0778" y="6868727"/>
              <a:ext cx="161924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3823" y="6868727"/>
              <a:ext cx="161924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3012" y="6868727"/>
              <a:ext cx="161924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3514" y="6868727"/>
              <a:ext cx="161924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41391" y="6868727"/>
              <a:ext cx="161924" cy="1619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16000" y="2773350"/>
            <a:ext cx="933259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600" spc="-355" dirty="0"/>
              <a:t>Değerlendirme</a:t>
            </a:r>
            <a:r>
              <a:rPr sz="7600" spc="-695" dirty="0"/>
              <a:t> </a:t>
            </a:r>
            <a:r>
              <a:rPr sz="7600" spc="-415" dirty="0"/>
              <a:t>Kriterleri</a:t>
            </a:r>
            <a:endParaRPr sz="7600"/>
          </a:p>
        </p:txBody>
      </p:sp>
      <p:sp>
        <p:nvSpPr>
          <p:cNvPr id="11" name="object 11"/>
          <p:cNvSpPr txBox="1"/>
          <p:nvPr/>
        </p:nvSpPr>
        <p:spPr>
          <a:xfrm>
            <a:off x="1062039" y="5631034"/>
            <a:ext cx="421005" cy="97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1933" y="7446126"/>
            <a:ext cx="2294890" cy="115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16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600" spc="-7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F4041"/>
                </a:solidFill>
                <a:latin typeface="Verdana"/>
                <a:cs typeface="Verdana"/>
              </a:rPr>
              <a:t>konu</a:t>
            </a:r>
            <a:r>
              <a:rPr sz="1600" spc="-7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3F4041"/>
                </a:solidFill>
                <a:latin typeface="Verdana"/>
                <a:cs typeface="Verdana"/>
              </a:rPr>
              <a:t>konuları</a:t>
            </a:r>
            <a:r>
              <a:rPr sz="1600" spc="-7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F4041"/>
                </a:solidFill>
                <a:latin typeface="Verdana"/>
                <a:cs typeface="Verdana"/>
              </a:rPr>
              <a:t>ve </a:t>
            </a:r>
            <a:r>
              <a:rPr sz="1600" spc="-55" dirty="0">
                <a:solidFill>
                  <a:srgbClr val="3F4041"/>
                </a:solidFill>
                <a:latin typeface="Verdana"/>
                <a:cs typeface="Verdana"/>
              </a:rPr>
              <a:t>uygulamaları, </a:t>
            </a:r>
            <a:r>
              <a:rPr sz="1600" spc="-10" dirty="0">
                <a:solidFill>
                  <a:srgbClr val="3F4041"/>
                </a:solidFill>
                <a:latin typeface="Verdana"/>
                <a:cs typeface="Verdana"/>
              </a:rPr>
              <a:t>gerçek </a:t>
            </a:r>
            <a:r>
              <a:rPr sz="1600" spc="-45" dirty="0">
                <a:solidFill>
                  <a:srgbClr val="3F4041"/>
                </a:solidFill>
                <a:latin typeface="Verdana"/>
                <a:cs typeface="Verdana"/>
              </a:rPr>
              <a:t>dünya</a:t>
            </a:r>
            <a:r>
              <a:rPr sz="16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F4041"/>
                </a:solidFill>
                <a:latin typeface="Verdana"/>
                <a:cs typeface="Verdana"/>
              </a:rPr>
              <a:t>problemlerini </a:t>
            </a:r>
            <a:r>
              <a:rPr sz="1600" dirty="0">
                <a:solidFill>
                  <a:srgbClr val="3F4041"/>
                </a:solidFill>
                <a:latin typeface="Verdana"/>
                <a:cs typeface="Verdana"/>
              </a:rPr>
              <a:t>çözmeye</a:t>
            </a:r>
            <a:r>
              <a:rPr sz="1600" spc="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3F4041"/>
                </a:solidFill>
                <a:latin typeface="Verdana"/>
                <a:cs typeface="Verdana"/>
              </a:rPr>
              <a:t>dayanmalıdır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05083" y="5631034"/>
            <a:ext cx="421005" cy="97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21123" y="7443292"/>
            <a:ext cx="1750695" cy="131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Kanıt/Durum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Çalışması</a:t>
            </a:r>
            <a:r>
              <a:rPr sz="1800" spc="-6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Verdana"/>
                <a:cs typeface="Verdana"/>
              </a:rPr>
              <a:t>farklı </a:t>
            </a:r>
            <a:r>
              <a:rPr sz="1800" spc="-10" dirty="0">
                <a:solidFill>
                  <a:srgbClr val="3F4041"/>
                </a:solidFill>
                <a:latin typeface="Verdana"/>
                <a:cs typeface="Verdana"/>
              </a:rPr>
              <a:t>disiplinleri kapsamalıdır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273" y="5631034"/>
            <a:ext cx="421005" cy="97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-5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90312" y="7435944"/>
            <a:ext cx="2185670" cy="1921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90"/>
              </a:spcBef>
            </a:pPr>
            <a:r>
              <a:rPr sz="2100" spc="-10" dirty="0">
                <a:solidFill>
                  <a:srgbClr val="3F4041"/>
                </a:solidFill>
                <a:latin typeface="Verdana"/>
                <a:cs typeface="Verdana"/>
              </a:rPr>
              <a:t>Kanıt/Durum Çalışması </a:t>
            </a:r>
            <a:r>
              <a:rPr sz="2100" spc="-45" dirty="0">
                <a:solidFill>
                  <a:srgbClr val="3F4041"/>
                </a:solidFill>
                <a:latin typeface="Verdana"/>
                <a:cs typeface="Verdana"/>
              </a:rPr>
              <a:t>uygulamalı,</a:t>
            </a:r>
            <a:r>
              <a:rPr sz="210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spc="-20" dirty="0">
                <a:solidFill>
                  <a:srgbClr val="3F4041"/>
                </a:solidFill>
                <a:latin typeface="Verdana"/>
                <a:cs typeface="Verdana"/>
              </a:rPr>
              <a:t>aktif </a:t>
            </a:r>
            <a:r>
              <a:rPr sz="210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2100" spc="-17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dirty="0">
                <a:solidFill>
                  <a:srgbClr val="3F4041"/>
                </a:solidFill>
                <a:latin typeface="Verdana"/>
                <a:cs typeface="Verdana"/>
              </a:rPr>
              <a:t>ilgi</a:t>
            </a:r>
            <a:r>
              <a:rPr sz="2100" spc="-16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spc="50" dirty="0">
                <a:solidFill>
                  <a:srgbClr val="3F4041"/>
                </a:solidFill>
                <a:latin typeface="Verdana"/>
                <a:cs typeface="Verdana"/>
              </a:rPr>
              <a:t>çekici </a:t>
            </a:r>
            <a:r>
              <a:rPr sz="2100" spc="-10" dirty="0">
                <a:solidFill>
                  <a:srgbClr val="3F4041"/>
                </a:solidFill>
                <a:latin typeface="Verdana"/>
                <a:cs typeface="Verdana"/>
              </a:rPr>
              <a:t>olmalıdır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13132" y="5631034"/>
            <a:ext cx="421005" cy="97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-50" dirty="0">
                <a:solidFill>
                  <a:srgbClr val="EB8108"/>
                </a:solidFill>
                <a:latin typeface="Times New Roman"/>
                <a:cs typeface="Times New Roman"/>
              </a:rPr>
              <a:t>4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59502" y="7435944"/>
            <a:ext cx="2233930" cy="1921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90"/>
              </a:spcBef>
            </a:pPr>
            <a:r>
              <a:rPr sz="2100" spc="-10" dirty="0">
                <a:solidFill>
                  <a:srgbClr val="3F4041"/>
                </a:solidFill>
                <a:latin typeface="Verdana"/>
                <a:cs typeface="Verdana"/>
              </a:rPr>
              <a:t>Kanıt/Durum Çalışması,</a:t>
            </a:r>
            <a:r>
              <a:rPr sz="21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spc="35" dirty="0">
                <a:solidFill>
                  <a:srgbClr val="3F4041"/>
                </a:solidFill>
                <a:latin typeface="Verdana"/>
                <a:cs typeface="Verdana"/>
              </a:rPr>
              <a:t>STEM </a:t>
            </a:r>
            <a:r>
              <a:rPr sz="2100" spc="-30" dirty="0">
                <a:solidFill>
                  <a:srgbClr val="3F4041"/>
                </a:solidFill>
                <a:latin typeface="Verdana"/>
                <a:cs typeface="Verdana"/>
              </a:rPr>
              <a:t>hakkında</a:t>
            </a:r>
            <a:r>
              <a:rPr sz="21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3F4041"/>
                </a:solidFill>
                <a:latin typeface="Verdana"/>
                <a:cs typeface="Verdana"/>
              </a:rPr>
              <a:t>olumlu </a:t>
            </a:r>
            <a:r>
              <a:rPr sz="2100" spc="-55" dirty="0">
                <a:solidFill>
                  <a:srgbClr val="3F4041"/>
                </a:solidFill>
                <a:latin typeface="Verdana"/>
                <a:cs typeface="Verdana"/>
              </a:rPr>
              <a:t>tutumları</a:t>
            </a:r>
            <a:r>
              <a:rPr sz="210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2100" spc="-10" dirty="0">
                <a:solidFill>
                  <a:srgbClr val="3F4041"/>
                </a:solidFill>
                <a:latin typeface="Verdana"/>
                <a:cs typeface="Verdana"/>
              </a:rPr>
              <a:t>teşvik etmelidir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812653" y="5631034"/>
            <a:ext cx="421005" cy="979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250" spc="-50" dirty="0">
                <a:solidFill>
                  <a:srgbClr val="EB8108"/>
                </a:solidFill>
                <a:latin typeface="Times New Roman"/>
                <a:cs typeface="Times New Roman"/>
              </a:rPr>
              <a:t>5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928691" y="7446687"/>
            <a:ext cx="2462530" cy="1468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1650" spc="-20" dirty="0">
                <a:solidFill>
                  <a:srgbClr val="3F4041"/>
                </a:solidFill>
                <a:latin typeface="Verdana"/>
                <a:cs typeface="Verdana"/>
              </a:rPr>
              <a:t>Okul</a:t>
            </a:r>
            <a:r>
              <a:rPr sz="16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45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650" spc="-9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40" dirty="0">
                <a:solidFill>
                  <a:srgbClr val="3F4041"/>
                </a:solidFill>
                <a:latin typeface="Verdana"/>
                <a:cs typeface="Verdana"/>
              </a:rPr>
              <a:t>Kanıtları </a:t>
            </a:r>
            <a:r>
              <a:rPr sz="1650" spc="-20" dirty="0">
                <a:solidFill>
                  <a:srgbClr val="3F4041"/>
                </a:solidFill>
                <a:latin typeface="Verdana"/>
                <a:cs typeface="Verdana"/>
              </a:rPr>
              <a:t>ve</a:t>
            </a:r>
            <a:r>
              <a:rPr sz="16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3F4041"/>
                </a:solidFill>
                <a:latin typeface="Verdana"/>
                <a:cs typeface="Verdana"/>
              </a:rPr>
              <a:t>Durum</a:t>
            </a:r>
            <a:r>
              <a:rPr sz="165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3F4041"/>
                </a:solidFill>
                <a:latin typeface="Verdana"/>
                <a:cs typeface="Verdana"/>
              </a:rPr>
              <a:t>Çalışmaları, diğer</a:t>
            </a:r>
            <a:r>
              <a:rPr sz="1650" spc="-10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35" dirty="0">
                <a:solidFill>
                  <a:srgbClr val="3F4041"/>
                </a:solidFill>
                <a:latin typeface="Verdana"/>
                <a:cs typeface="Verdana"/>
              </a:rPr>
              <a:t>okulların</a:t>
            </a:r>
            <a:r>
              <a:rPr sz="1650" spc="-9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3F4041"/>
                </a:solidFill>
                <a:latin typeface="Verdana"/>
                <a:cs typeface="Verdana"/>
              </a:rPr>
              <a:t>ilham </a:t>
            </a:r>
            <a:r>
              <a:rPr sz="1650" dirty="0">
                <a:solidFill>
                  <a:srgbClr val="3F4041"/>
                </a:solidFill>
                <a:latin typeface="Verdana"/>
                <a:cs typeface="Verdana"/>
              </a:rPr>
              <a:t>alabileceği</a:t>
            </a:r>
            <a:r>
              <a:rPr sz="1650" spc="-4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60" dirty="0">
                <a:solidFill>
                  <a:srgbClr val="3F4041"/>
                </a:solidFill>
                <a:latin typeface="Verdana"/>
                <a:cs typeface="Verdana"/>
              </a:rPr>
              <a:t>iyi</a:t>
            </a:r>
            <a:r>
              <a:rPr sz="1650" spc="-3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3F4041"/>
                </a:solidFill>
                <a:latin typeface="Verdana"/>
                <a:cs typeface="Verdana"/>
              </a:rPr>
              <a:t>bir </a:t>
            </a:r>
            <a:r>
              <a:rPr sz="1650" dirty="0">
                <a:solidFill>
                  <a:srgbClr val="3F4041"/>
                </a:solidFill>
                <a:latin typeface="Verdana"/>
                <a:cs typeface="Verdana"/>
              </a:rPr>
              <a:t>örnekse</a:t>
            </a:r>
            <a:r>
              <a:rPr sz="1650" spc="-8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650" spc="-35" dirty="0">
                <a:solidFill>
                  <a:srgbClr val="3F4041"/>
                </a:solidFill>
                <a:latin typeface="Verdana"/>
                <a:cs typeface="Verdana"/>
              </a:rPr>
              <a:t>yayınlanacaktır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363" y="1971230"/>
            <a:ext cx="4429124" cy="63436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2916" y="4415233"/>
            <a:ext cx="7455006" cy="3809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675341" y="3544662"/>
            <a:ext cx="376872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50" dirty="0">
                <a:solidFill>
                  <a:srgbClr val="3F4041"/>
                </a:solidFill>
                <a:latin typeface="Verdana"/>
                <a:cs typeface="Verdana"/>
                <a:hlinkClick r:id="rId4"/>
              </a:rPr>
              <a:t>HTTP://MEB.Aİ/SAFXE2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0" spc="215" dirty="0">
                <a:latin typeface="Bookman Old Style"/>
                <a:cs typeface="Bookman Old Style"/>
              </a:rPr>
              <a:t>STEM</a:t>
            </a:r>
            <a:r>
              <a:rPr sz="5200" b="0" spc="-40" dirty="0">
                <a:latin typeface="Bookman Old Style"/>
                <a:cs typeface="Bookman Old Style"/>
              </a:rPr>
              <a:t> </a:t>
            </a:r>
            <a:r>
              <a:rPr sz="5200" b="0" dirty="0">
                <a:latin typeface="Bookman Old Style"/>
                <a:cs typeface="Bookman Old Style"/>
              </a:rPr>
              <a:t>Okul</a:t>
            </a:r>
            <a:r>
              <a:rPr sz="5200" b="0" spc="-40" dirty="0">
                <a:latin typeface="Bookman Old Style"/>
                <a:cs typeface="Bookman Old Style"/>
              </a:rPr>
              <a:t> </a:t>
            </a:r>
            <a:r>
              <a:rPr sz="5200" b="0" spc="90" dirty="0">
                <a:latin typeface="Bookman Old Style"/>
                <a:cs typeface="Bookman Old Style"/>
              </a:rPr>
              <a:t>Etiketi</a:t>
            </a:r>
            <a:r>
              <a:rPr sz="5200" b="0" spc="-40" dirty="0">
                <a:latin typeface="Bookman Old Style"/>
                <a:cs typeface="Bookman Old Style"/>
              </a:rPr>
              <a:t> </a:t>
            </a:r>
            <a:r>
              <a:rPr sz="5200" b="0" spc="155" dirty="0">
                <a:latin typeface="Bookman Old Style"/>
                <a:cs typeface="Bookman Old Style"/>
              </a:rPr>
              <a:t>İyi</a:t>
            </a:r>
            <a:r>
              <a:rPr sz="5200" b="0" spc="-35" dirty="0">
                <a:latin typeface="Bookman Old Style"/>
                <a:cs typeface="Bookman Old Style"/>
              </a:rPr>
              <a:t> </a:t>
            </a:r>
            <a:r>
              <a:rPr sz="5200" b="0" spc="100" dirty="0">
                <a:latin typeface="Bookman Old Style"/>
                <a:cs typeface="Bookman Old Style"/>
              </a:rPr>
              <a:t>Uygulamalar</a:t>
            </a:r>
            <a:endParaRPr sz="5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7432" y="7549249"/>
            <a:ext cx="10200397" cy="2733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463" y="2855956"/>
            <a:ext cx="7329713" cy="321841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828016" y="2207943"/>
            <a:ext cx="6433820" cy="6985"/>
          </a:xfrm>
          <a:custGeom>
            <a:avLst/>
            <a:gdLst/>
            <a:ahLst/>
            <a:cxnLst/>
            <a:rect l="l" t="t" r="r" b="b"/>
            <a:pathLst>
              <a:path w="6433819" h="6985">
                <a:moveTo>
                  <a:pt x="6433465" y="6452"/>
                </a:moveTo>
                <a:lnTo>
                  <a:pt x="0" y="6452"/>
                </a:lnTo>
                <a:lnTo>
                  <a:pt x="0" y="0"/>
                </a:lnTo>
                <a:lnTo>
                  <a:pt x="6433465" y="0"/>
                </a:lnTo>
                <a:lnTo>
                  <a:pt x="6433465" y="6452"/>
                </a:lnTo>
                <a:close/>
              </a:path>
            </a:pathLst>
          </a:custGeom>
          <a:solidFill>
            <a:srgbClr val="3F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466" y="2656719"/>
            <a:ext cx="76200" cy="761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210455" y="2480952"/>
            <a:ext cx="5911215" cy="3911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11200">
              <a:lnSpc>
                <a:spcPct val="118100"/>
              </a:lnSpc>
              <a:spcBef>
                <a:spcPts val="90"/>
              </a:spcBef>
            </a:pP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Kendi</a:t>
            </a:r>
            <a:r>
              <a:rPr sz="1800" spc="-5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deneyimlerimi</a:t>
            </a:r>
            <a:r>
              <a:rPr sz="1800" spc="-3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paylaşmak</a:t>
            </a:r>
            <a:r>
              <a:rPr sz="1800" spc="-4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ve</a:t>
            </a:r>
            <a:r>
              <a:rPr sz="1800" spc="-3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diğerlerinin deneyimlerinden</a:t>
            </a:r>
            <a:r>
              <a:rPr sz="1800" spc="-3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45" dirty="0">
                <a:solidFill>
                  <a:srgbClr val="3F4041"/>
                </a:solidFill>
                <a:latin typeface="Century Gothic"/>
                <a:cs typeface="Century Gothic"/>
              </a:rPr>
              <a:t>faydalanmak</a:t>
            </a:r>
            <a:r>
              <a:rPr sz="1800" spc="-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140" dirty="0">
                <a:solidFill>
                  <a:srgbClr val="3F4041"/>
                </a:solidFill>
                <a:latin typeface="Century Gothic"/>
                <a:cs typeface="Century Gothic"/>
              </a:rPr>
              <a:t>%50</a:t>
            </a:r>
            <a:r>
              <a:rPr sz="1800" spc="-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(n=66)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18100"/>
              </a:lnSpc>
            </a:pPr>
            <a:r>
              <a:rPr sz="1800" spc="10" dirty="0">
                <a:solidFill>
                  <a:srgbClr val="3F4041"/>
                </a:solidFill>
                <a:latin typeface="Century Gothic"/>
                <a:cs typeface="Century Gothic"/>
              </a:rPr>
              <a:t>Kendi</a:t>
            </a:r>
            <a:r>
              <a:rPr sz="1800" spc="15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210" dirty="0">
                <a:solidFill>
                  <a:srgbClr val="3F4041"/>
                </a:solidFill>
                <a:latin typeface="Century Gothic"/>
                <a:cs typeface="Century Gothic"/>
              </a:rPr>
              <a:t>STEM</a:t>
            </a:r>
            <a:r>
              <a:rPr sz="1800" spc="15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3F4041"/>
                </a:solidFill>
                <a:latin typeface="Century Gothic"/>
                <a:cs typeface="Century Gothic"/>
              </a:rPr>
              <a:t>etkinliklerini</a:t>
            </a:r>
            <a:r>
              <a:rPr sz="1800" spc="15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50" dirty="0">
                <a:solidFill>
                  <a:srgbClr val="3F4041"/>
                </a:solidFill>
                <a:latin typeface="Century Gothic"/>
                <a:cs typeface="Century Gothic"/>
              </a:rPr>
              <a:t>nasıl</a:t>
            </a:r>
            <a:r>
              <a:rPr sz="1800" spc="15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rgbClr val="3F4041"/>
                </a:solidFill>
                <a:latin typeface="Century Gothic"/>
                <a:cs typeface="Century Gothic"/>
              </a:rPr>
              <a:t>geliştirebileceği</a:t>
            </a:r>
            <a:r>
              <a:rPr sz="1800" spc="15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3F4041"/>
                </a:solidFill>
                <a:latin typeface="Century Gothic"/>
                <a:cs typeface="Century Gothic"/>
              </a:rPr>
              <a:t>ve </a:t>
            </a:r>
            <a:r>
              <a:rPr sz="1800" spc="-130" dirty="0">
                <a:solidFill>
                  <a:srgbClr val="3F4041"/>
                </a:solidFill>
                <a:latin typeface="Century Gothic"/>
                <a:cs typeface="Century Gothic"/>
              </a:rPr>
              <a:t>daha</a:t>
            </a:r>
            <a:r>
              <a:rPr sz="1800" spc="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iyi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hale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 getirebileceği</a:t>
            </a:r>
            <a:r>
              <a:rPr sz="1800" spc="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30" dirty="0">
                <a:solidFill>
                  <a:srgbClr val="3F4041"/>
                </a:solidFill>
                <a:latin typeface="Century Gothic"/>
                <a:cs typeface="Century Gothic"/>
              </a:rPr>
              <a:t>hakkında</a:t>
            </a:r>
            <a:r>
              <a:rPr sz="1800" spc="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bilgi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almak</a:t>
            </a:r>
            <a:r>
              <a:rPr sz="1800" spc="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105" dirty="0">
                <a:solidFill>
                  <a:srgbClr val="3F4041"/>
                </a:solidFill>
                <a:latin typeface="Century Gothic"/>
                <a:cs typeface="Century Gothic"/>
              </a:rPr>
              <a:t>%24</a:t>
            </a:r>
            <a:endParaRPr sz="1800">
              <a:latin typeface="Century Gothic"/>
              <a:cs typeface="Century Gothic"/>
            </a:endParaRPr>
          </a:p>
          <a:p>
            <a:pPr marL="12700" marR="465455">
              <a:lnSpc>
                <a:spcPct val="236100"/>
              </a:lnSpc>
            </a:pPr>
            <a:r>
              <a:rPr sz="1800" spc="210" dirty="0">
                <a:solidFill>
                  <a:srgbClr val="3F4041"/>
                </a:solidFill>
                <a:latin typeface="Century Gothic"/>
                <a:cs typeface="Century Gothic"/>
              </a:rPr>
              <a:t>STEM</a:t>
            </a:r>
            <a:r>
              <a:rPr sz="1800" spc="1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okulu</a:t>
            </a:r>
            <a:r>
              <a:rPr sz="1800" spc="13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olarak</a:t>
            </a:r>
            <a:r>
              <a:rPr sz="1800" spc="13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kendi</a:t>
            </a:r>
            <a:r>
              <a:rPr sz="1800" spc="1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seviyelerini</a:t>
            </a:r>
            <a:r>
              <a:rPr sz="1800" spc="13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görebilmek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Kendi</a:t>
            </a:r>
            <a:r>
              <a:rPr sz="1800" spc="-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Century Gothic"/>
                <a:cs typeface="Century Gothic"/>
              </a:rPr>
              <a:t>uygulamalarını</a:t>
            </a:r>
            <a:r>
              <a:rPr sz="1800" spc="-2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35" dirty="0">
                <a:solidFill>
                  <a:srgbClr val="3F4041"/>
                </a:solidFill>
                <a:latin typeface="Century Gothic"/>
                <a:cs typeface="Century Gothic"/>
              </a:rPr>
              <a:t>sergilemek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800">
              <a:latin typeface="Century Gothic"/>
              <a:cs typeface="Century Gothic"/>
            </a:endParaRPr>
          </a:p>
          <a:p>
            <a:pPr marL="12700" marR="393700">
              <a:lnSpc>
                <a:spcPct val="118100"/>
              </a:lnSpc>
            </a:pP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Öğrencilerinin</a:t>
            </a:r>
            <a:r>
              <a:rPr sz="1800" spc="-20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210" dirty="0">
                <a:solidFill>
                  <a:srgbClr val="3F4041"/>
                </a:solidFill>
                <a:latin typeface="Century Gothic"/>
                <a:cs typeface="Century Gothic"/>
              </a:rPr>
              <a:t>STEM</a:t>
            </a:r>
            <a:r>
              <a:rPr sz="1800" spc="-1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35" dirty="0">
                <a:solidFill>
                  <a:srgbClr val="3F4041"/>
                </a:solidFill>
                <a:latin typeface="Century Gothic"/>
                <a:cs typeface="Century Gothic"/>
              </a:rPr>
              <a:t>uygulamalarına</a:t>
            </a:r>
            <a:r>
              <a:rPr sz="1800" spc="-1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F4041"/>
                </a:solidFill>
                <a:latin typeface="Century Gothic"/>
                <a:cs typeface="Century Gothic"/>
              </a:rPr>
              <a:t>olan</a:t>
            </a:r>
            <a:r>
              <a:rPr sz="1800" spc="-15" dirty="0">
                <a:solidFill>
                  <a:srgbClr val="3F4041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F4041"/>
                </a:solidFill>
                <a:latin typeface="Century Gothic"/>
                <a:cs typeface="Century Gothic"/>
              </a:rPr>
              <a:t>ilgilerini artırmak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466" y="3628269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466" y="4599819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466" y="5247519"/>
            <a:ext cx="76200" cy="761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99466" y="5895219"/>
            <a:ext cx="76200" cy="761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15316" y="685381"/>
            <a:ext cx="5716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sz="3250" spc="-90" dirty="0">
                <a:latin typeface="Cambria"/>
                <a:cs typeface="Cambria"/>
              </a:rPr>
              <a:t>STEM</a:t>
            </a:r>
            <a:r>
              <a:rPr sz="3250" spc="-180" dirty="0">
                <a:latin typeface="Cambria"/>
                <a:cs typeface="Cambria"/>
              </a:rPr>
              <a:t> </a:t>
            </a:r>
            <a:r>
              <a:rPr sz="3250" spc="-254" dirty="0">
                <a:latin typeface="Cambria"/>
                <a:cs typeface="Cambria"/>
              </a:rPr>
              <a:t>Okuluna</a:t>
            </a:r>
            <a:r>
              <a:rPr sz="3250" spc="-175" dirty="0">
                <a:latin typeface="Cambria"/>
                <a:cs typeface="Cambria"/>
              </a:rPr>
              <a:t> </a:t>
            </a:r>
            <a:r>
              <a:rPr sz="3250" spc="-240" dirty="0">
                <a:latin typeface="Cambria"/>
                <a:cs typeface="Cambria"/>
              </a:rPr>
              <a:t>Katılımın</a:t>
            </a:r>
            <a:r>
              <a:rPr sz="3250" spc="-180" dirty="0">
                <a:latin typeface="Cambria"/>
                <a:cs typeface="Cambria"/>
              </a:rPr>
              <a:t> </a:t>
            </a:r>
            <a:r>
              <a:rPr sz="3250" spc="-145" dirty="0">
                <a:latin typeface="Cambria"/>
                <a:cs typeface="Cambria"/>
              </a:rPr>
              <a:t>En</a:t>
            </a:r>
            <a:r>
              <a:rPr sz="3250" spc="-180" dirty="0">
                <a:latin typeface="Cambria"/>
                <a:cs typeface="Cambria"/>
              </a:rPr>
              <a:t> </a:t>
            </a:r>
            <a:r>
              <a:rPr sz="3250" spc="-310" dirty="0">
                <a:latin typeface="Cambria"/>
                <a:cs typeface="Cambria"/>
              </a:rPr>
              <a:t>Temel </a:t>
            </a:r>
            <a:r>
              <a:rPr sz="3250" spc="-250" dirty="0">
                <a:latin typeface="Cambria"/>
                <a:cs typeface="Cambria"/>
              </a:rPr>
              <a:t>Nedeni</a:t>
            </a:r>
            <a:r>
              <a:rPr sz="3250" spc="-195" dirty="0">
                <a:latin typeface="Cambria"/>
                <a:cs typeface="Cambria"/>
              </a:rPr>
              <a:t> </a:t>
            </a:r>
            <a:r>
              <a:rPr sz="3250" spc="-240" dirty="0">
                <a:latin typeface="Cambria"/>
                <a:cs typeface="Cambria"/>
              </a:rPr>
              <a:t>Etiket</a:t>
            </a:r>
            <a:r>
              <a:rPr sz="3250" spc="-180" dirty="0">
                <a:latin typeface="Cambria"/>
                <a:cs typeface="Cambria"/>
              </a:rPr>
              <a:t> </a:t>
            </a:r>
            <a:r>
              <a:rPr sz="3250" spc="-290" dirty="0">
                <a:latin typeface="Cambria"/>
                <a:cs typeface="Cambria"/>
              </a:rPr>
              <a:t>Almak!</a:t>
            </a:r>
            <a:endParaRPr sz="325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28016" y="7292639"/>
            <a:ext cx="6433820" cy="6985"/>
          </a:xfrm>
          <a:custGeom>
            <a:avLst/>
            <a:gdLst/>
            <a:ahLst/>
            <a:cxnLst/>
            <a:rect l="l" t="t" r="r" b="b"/>
            <a:pathLst>
              <a:path w="6433819" h="6984">
                <a:moveTo>
                  <a:pt x="6433465" y="6452"/>
                </a:moveTo>
                <a:lnTo>
                  <a:pt x="0" y="6452"/>
                </a:lnTo>
                <a:lnTo>
                  <a:pt x="0" y="0"/>
                </a:lnTo>
                <a:lnTo>
                  <a:pt x="6433465" y="0"/>
                </a:lnTo>
                <a:lnTo>
                  <a:pt x="6433465" y="6452"/>
                </a:lnTo>
                <a:close/>
              </a:path>
            </a:pathLst>
          </a:custGeom>
          <a:solidFill>
            <a:srgbClr val="3F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16000" y="1573582"/>
            <a:ext cx="34067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20" dirty="0">
                <a:solidFill>
                  <a:srgbClr val="3F4041"/>
                </a:solidFill>
                <a:latin typeface="Tahoma"/>
                <a:cs typeface="Tahoma"/>
              </a:rPr>
              <a:t>Aralık</a:t>
            </a:r>
            <a:r>
              <a:rPr sz="2300" b="1" spc="-180" dirty="0">
                <a:solidFill>
                  <a:srgbClr val="3F4041"/>
                </a:solidFill>
                <a:latin typeface="Tahoma"/>
                <a:cs typeface="Tahoma"/>
              </a:rPr>
              <a:t> </a:t>
            </a:r>
            <a:r>
              <a:rPr sz="2300" b="1" spc="-320" dirty="0">
                <a:solidFill>
                  <a:srgbClr val="3F4041"/>
                </a:solidFill>
                <a:latin typeface="Tahoma"/>
                <a:cs typeface="Tahoma"/>
              </a:rPr>
              <a:t>2019</a:t>
            </a:r>
            <a:r>
              <a:rPr sz="2300" b="1" spc="-180" dirty="0">
                <a:solidFill>
                  <a:srgbClr val="3F4041"/>
                </a:solidFill>
                <a:latin typeface="Tahoma"/>
                <a:cs typeface="Tahoma"/>
              </a:rPr>
              <a:t> </a:t>
            </a:r>
            <a:r>
              <a:rPr sz="2300" b="1" spc="-150" dirty="0">
                <a:solidFill>
                  <a:srgbClr val="3F4041"/>
                </a:solidFill>
                <a:latin typeface="Tahoma"/>
                <a:cs typeface="Tahoma"/>
              </a:rPr>
              <a:t>anketine</a:t>
            </a:r>
            <a:r>
              <a:rPr sz="2300" b="1" spc="-180" dirty="0">
                <a:solidFill>
                  <a:srgbClr val="3F4041"/>
                </a:solidFill>
                <a:latin typeface="Tahoma"/>
                <a:cs typeface="Tahoma"/>
              </a:rPr>
              <a:t> </a:t>
            </a:r>
            <a:r>
              <a:rPr sz="2300" b="1" spc="-80" dirty="0">
                <a:solidFill>
                  <a:srgbClr val="3F4041"/>
                </a:solidFill>
                <a:latin typeface="Tahoma"/>
                <a:cs typeface="Tahoma"/>
              </a:rPr>
              <a:t>göre;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3489" y="806145"/>
            <a:ext cx="1542248" cy="15407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03579" y="4513072"/>
            <a:ext cx="39928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8720" algn="l"/>
              </a:tabLst>
            </a:pPr>
            <a:r>
              <a:rPr sz="2800" spc="350" dirty="0">
                <a:latin typeface="Book Antiqua"/>
                <a:cs typeface="Book Antiqua"/>
              </a:rPr>
              <a:t>TEŞEKKÜR</a:t>
            </a:r>
            <a:r>
              <a:rPr sz="2800" dirty="0">
                <a:latin typeface="Book Antiqua"/>
                <a:cs typeface="Book Antiqua"/>
              </a:rPr>
              <a:t>	</a:t>
            </a:r>
            <a:r>
              <a:rPr sz="2800" spc="260" dirty="0">
                <a:latin typeface="Book Antiqua"/>
                <a:cs typeface="Book Antiqua"/>
              </a:rPr>
              <a:t>EDERİZ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4924" y="5866860"/>
            <a:ext cx="964311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0804" marR="5080" indent="-3888740">
              <a:lnSpc>
                <a:spcPct val="107600"/>
              </a:lnSpc>
              <a:spcBef>
                <a:spcPts val="100"/>
              </a:spcBef>
            </a:pPr>
            <a:r>
              <a:rPr sz="1800" spc="165" dirty="0">
                <a:latin typeface="Book Antiqua"/>
                <a:cs typeface="Book Antiqua"/>
              </a:rPr>
              <a:t>ARAÇLA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45" dirty="0">
                <a:latin typeface="Book Antiqua"/>
                <a:cs typeface="Book Antiqua"/>
              </a:rPr>
              <a:t>VEYA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75" dirty="0">
                <a:latin typeface="Book Antiqua"/>
                <a:cs typeface="Book Antiqua"/>
              </a:rPr>
              <a:t>WEB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200" dirty="0">
                <a:latin typeface="Book Antiqua"/>
                <a:cs typeface="Book Antiqua"/>
              </a:rPr>
              <a:t>SİTESİNİN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85" dirty="0">
                <a:latin typeface="Book Antiqua"/>
                <a:cs typeface="Book Antiqua"/>
              </a:rPr>
              <a:t>KENDİSİYLE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75" dirty="0">
                <a:latin typeface="Book Antiqua"/>
                <a:cs typeface="Book Antiqua"/>
              </a:rPr>
              <a:t>İLGİLİ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95" dirty="0">
                <a:latin typeface="Book Antiqua"/>
                <a:cs typeface="Book Antiqua"/>
              </a:rPr>
              <a:t>TEKNİK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65" dirty="0">
                <a:latin typeface="Book Antiqua"/>
                <a:cs typeface="Book Antiqua"/>
              </a:rPr>
              <a:t>SORUNLAR </a:t>
            </a:r>
            <a:r>
              <a:rPr sz="1800" spc="185" dirty="0">
                <a:latin typeface="Book Antiqua"/>
                <a:cs typeface="Book Antiqua"/>
              </a:rPr>
              <a:t>YAŞARSANIZ;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0574" y="6932421"/>
            <a:ext cx="731900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40" dirty="0">
                <a:latin typeface="Book Antiqua"/>
                <a:cs typeface="Book Antiqua"/>
              </a:rPr>
              <a:t>SUPPORT@STEMSCHOOLLABEL.EU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9832" y="7849965"/>
            <a:ext cx="587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70" dirty="0">
                <a:latin typeface="Book Antiqua"/>
                <a:cs typeface="Book Antiqua"/>
              </a:rPr>
              <a:t>ADRESİNDEN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345" dirty="0">
                <a:latin typeface="Book Antiqua"/>
                <a:cs typeface="Book Antiqua"/>
              </a:rPr>
              <a:t>E-</a:t>
            </a:r>
            <a:r>
              <a:rPr sz="1800" spc="175" dirty="0">
                <a:latin typeface="Book Antiqua"/>
                <a:cs typeface="Book Antiqua"/>
              </a:rPr>
              <a:t>POSTA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60" dirty="0">
                <a:latin typeface="Book Antiqua"/>
                <a:cs typeface="Book Antiqua"/>
              </a:rPr>
              <a:t>YAZARAK</a:t>
            </a:r>
            <a:r>
              <a:rPr sz="1800" spc="35" dirty="0">
                <a:latin typeface="Book Antiqua"/>
                <a:cs typeface="Book Antiqua"/>
              </a:rPr>
              <a:t>  </a:t>
            </a:r>
            <a:r>
              <a:rPr sz="1800" spc="175" dirty="0">
                <a:latin typeface="Book Antiqua"/>
                <a:cs typeface="Book Antiqua"/>
              </a:rPr>
              <a:t>BİLDİRİN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1754" y="2502689"/>
            <a:ext cx="7816850" cy="796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600" spc="105" dirty="0">
                <a:latin typeface="Cambria"/>
                <a:cs typeface="Cambria"/>
              </a:rPr>
              <a:t>T.</a:t>
            </a:r>
            <a:r>
              <a:rPr sz="1600" spc="-195" dirty="0">
                <a:latin typeface="Cambria"/>
                <a:cs typeface="Cambria"/>
              </a:rPr>
              <a:t> </a:t>
            </a:r>
            <a:r>
              <a:rPr sz="1600" spc="165" dirty="0">
                <a:latin typeface="Cambria"/>
                <a:cs typeface="Cambria"/>
              </a:rPr>
              <a:t>C.</a:t>
            </a:r>
            <a:r>
              <a:rPr sz="1600" spc="320" dirty="0">
                <a:latin typeface="Cambria"/>
                <a:cs typeface="Cambria"/>
              </a:rPr>
              <a:t> </a:t>
            </a:r>
            <a:r>
              <a:rPr sz="1600" spc="165" dirty="0">
                <a:latin typeface="Cambria"/>
                <a:cs typeface="Cambria"/>
              </a:rPr>
              <a:t>MİLLİ</a:t>
            </a:r>
            <a:r>
              <a:rPr sz="1600" spc="325" dirty="0">
                <a:latin typeface="Cambria"/>
                <a:cs typeface="Cambria"/>
              </a:rPr>
              <a:t> </a:t>
            </a:r>
            <a:r>
              <a:rPr sz="1600" spc="190" dirty="0">
                <a:latin typeface="Cambria"/>
                <a:cs typeface="Cambria"/>
              </a:rPr>
              <a:t>EĞİTİM</a:t>
            </a:r>
            <a:r>
              <a:rPr sz="1600" spc="325" dirty="0">
                <a:latin typeface="Cambria"/>
                <a:cs typeface="Cambria"/>
              </a:rPr>
              <a:t> </a:t>
            </a:r>
            <a:r>
              <a:rPr sz="1600" spc="170" dirty="0">
                <a:latin typeface="Cambria"/>
                <a:cs typeface="Cambria"/>
              </a:rPr>
              <a:t>BAKANLIĞI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spc="170" dirty="0">
                <a:latin typeface="Cambria"/>
                <a:cs typeface="Cambria"/>
              </a:rPr>
              <a:t>YENİLİK</a:t>
            </a:r>
            <a:r>
              <a:rPr sz="1600" spc="325" dirty="0">
                <a:latin typeface="Cambria"/>
                <a:cs typeface="Cambria"/>
              </a:rPr>
              <a:t> </a:t>
            </a:r>
            <a:r>
              <a:rPr sz="1600" spc="110" dirty="0">
                <a:latin typeface="Cambria"/>
                <a:cs typeface="Cambria"/>
              </a:rPr>
              <a:t>VE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190" dirty="0">
                <a:latin typeface="Cambria"/>
                <a:cs typeface="Cambria"/>
              </a:rPr>
              <a:t>EĞİTİM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190" dirty="0">
                <a:latin typeface="Cambria"/>
                <a:cs typeface="Cambria"/>
              </a:rPr>
              <a:t>TEKNOLOJİLERİ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200" dirty="0">
                <a:latin typeface="Cambria"/>
                <a:cs typeface="Cambria"/>
              </a:rPr>
              <a:t>GENEL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225" dirty="0">
                <a:latin typeface="Cambria"/>
                <a:cs typeface="Cambria"/>
              </a:rPr>
              <a:t>MÜDÜRLÜĞÜ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tr-TR" sz="1600" spc="190" dirty="0">
                <a:latin typeface="Cambria"/>
                <a:cs typeface="Cambria"/>
              </a:rPr>
              <a:t>DİJİTAL BECERİLER </a:t>
            </a:r>
            <a:r>
              <a:rPr sz="1600" spc="135" dirty="0">
                <a:latin typeface="Cambria"/>
                <a:cs typeface="Cambria"/>
              </a:rPr>
              <a:t>DAİRE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165" dirty="0">
                <a:latin typeface="Cambria"/>
                <a:cs typeface="Cambria"/>
              </a:rPr>
              <a:t>BAŞKANLIĞI</a:t>
            </a:r>
            <a:endParaRPr sz="1600" dirty="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89054" y="8653776"/>
            <a:ext cx="10318287" cy="1014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04450"/>
            <a:chOff x="0" y="0"/>
            <a:chExt cx="18288000" cy="10204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777"/>
              <a:ext cx="18221679" cy="101542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247775"/>
            </a:xfrm>
            <a:custGeom>
              <a:avLst/>
              <a:gdLst/>
              <a:ahLst/>
              <a:cxnLst/>
              <a:rect l="l" t="t" r="r" b="b"/>
              <a:pathLst>
                <a:path w="18288000" h="1247775">
                  <a:moveTo>
                    <a:pt x="18288000" y="1247775"/>
                  </a:moveTo>
                  <a:lnTo>
                    <a:pt x="0" y="1247775"/>
                  </a:lnTo>
                  <a:lnTo>
                    <a:pt x="0" y="0"/>
                  </a:lnTo>
                  <a:lnTo>
                    <a:pt x="18288000" y="0"/>
                  </a:lnTo>
                  <a:lnTo>
                    <a:pt x="18288000" y="1247775"/>
                  </a:lnTo>
                  <a:close/>
                </a:path>
              </a:pathLst>
            </a:custGeom>
            <a:solidFill>
              <a:srgbClr val="629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95051" y="6218402"/>
              <a:ext cx="4962413" cy="260476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2868" y="2259537"/>
            <a:ext cx="2043430" cy="455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165" dirty="0">
                <a:solidFill>
                  <a:srgbClr val="D22E22"/>
                </a:solidFill>
                <a:latin typeface="Century Gothic"/>
                <a:cs typeface="Century Gothic"/>
              </a:rPr>
              <a:t>HAKKINDA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2868" y="3485537"/>
            <a:ext cx="11711305" cy="513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400"/>
              </a:lnSpc>
              <a:spcBef>
                <a:spcPts val="95"/>
              </a:spcBef>
            </a:pPr>
            <a:r>
              <a:rPr sz="3900" spc="165" dirty="0">
                <a:solidFill>
                  <a:srgbClr val="3E4042"/>
                </a:solidFill>
                <a:latin typeface="Cambria"/>
                <a:cs typeface="Cambria"/>
              </a:rPr>
              <a:t>STEM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195" dirty="0">
                <a:solidFill>
                  <a:srgbClr val="3E4042"/>
                </a:solidFill>
                <a:latin typeface="Cambria"/>
                <a:cs typeface="Cambria"/>
              </a:rPr>
              <a:t>Okul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Etiketi,</a:t>
            </a:r>
            <a:r>
              <a:rPr sz="3900" spc="18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Erasmus+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55" dirty="0">
                <a:solidFill>
                  <a:srgbClr val="3E4042"/>
                </a:solidFill>
                <a:latin typeface="Cambria"/>
                <a:cs typeface="Cambria"/>
              </a:rPr>
              <a:t>Programı</a:t>
            </a:r>
            <a:r>
              <a:rPr sz="3900" spc="18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0" dirty="0">
                <a:solidFill>
                  <a:srgbClr val="3E4042"/>
                </a:solidFill>
                <a:latin typeface="Cambria"/>
                <a:cs typeface="Cambria"/>
              </a:rPr>
              <a:t>tarafından 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finanse</a:t>
            </a:r>
            <a:r>
              <a:rPr sz="3900" spc="17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edilen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  <a:hlinkClick r:id="rId4"/>
              </a:rPr>
              <a:t>European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  <a:hlinkClick r:id="rId4"/>
              </a:rPr>
              <a:t> </a:t>
            </a:r>
            <a:r>
              <a:rPr sz="3900" spc="90" dirty="0">
                <a:solidFill>
                  <a:srgbClr val="3E4042"/>
                </a:solidFill>
                <a:latin typeface="Cambria"/>
                <a:cs typeface="Cambria"/>
                <a:hlinkClick r:id="rId4"/>
              </a:rPr>
              <a:t>Schoolnet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55" dirty="0">
                <a:solidFill>
                  <a:srgbClr val="3E4042"/>
                </a:solidFill>
                <a:latin typeface="Cambria"/>
                <a:cs typeface="Cambria"/>
              </a:rPr>
              <a:t>,</a:t>
            </a:r>
            <a:r>
              <a:rPr sz="3900" spc="18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Portekiz,</a:t>
            </a:r>
            <a:r>
              <a:rPr sz="3900" spc="17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40" dirty="0">
                <a:solidFill>
                  <a:srgbClr val="3E4042"/>
                </a:solidFill>
                <a:latin typeface="Cambria"/>
                <a:cs typeface="Cambria"/>
              </a:rPr>
              <a:t>Fransa, </a:t>
            </a:r>
            <a:r>
              <a:rPr sz="3900" spc="65" dirty="0">
                <a:solidFill>
                  <a:srgbClr val="3E4042"/>
                </a:solidFill>
                <a:latin typeface="Cambria"/>
                <a:cs typeface="Cambria"/>
              </a:rPr>
              <a:t>Sırbistan</a:t>
            </a:r>
            <a:r>
              <a:rPr sz="3900" spc="4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55" dirty="0">
                <a:solidFill>
                  <a:srgbClr val="3E4042"/>
                </a:solidFill>
                <a:latin typeface="Cambria"/>
                <a:cs typeface="Cambria"/>
              </a:rPr>
              <a:t>ve</a:t>
            </a:r>
            <a:r>
              <a:rPr sz="3900" spc="4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0" dirty="0">
                <a:solidFill>
                  <a:srgbClr val="3E4042"/>
                </a:solidFill>
                <a:latin typeface="Cambria"/>
                <a:cs typeface="Cambria"/>
              </a:rPr>
              <a:t>Litvanya</a:t>
            </a:r>
            <a:r>
              <a:rPr sz="3900" spc="4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70" dirty="0">
                <a:solidFill>
                  <a:srgbClr val="3E4042"/>
                </a:solidFill>
                <a:latin typeface="Cambria"/>
                <a:cs typeface="Cambria"/>
              </a:rPr>
              <a:t>ortak</a:t>
            </a:r>
            <a:r>
              <a:rPr sz="3900" spc="4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60" dirty="0">
                <a:solidFill>
                  <a:srgbClr val="3E4042"/>
                </a:solidFill>
                <a:latin typeface="Cambria"/>
                <a:cs typeface="Cambria"/>
              </a:rPr>
              <a:t>girişimi</a:t>
            </a:r>
            <a:r>
              <a:rPr sz="3900" spc="4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0" dirty="0">
                <a:solidFill>
                  <a:srgbClr val="3E4042"/>
                </a:solidFill>
                <a:latin typeface="Cambria"/>
                <a:cs typeface="Cambria"/>
              </a:rPr>
              <a:t>olan</a:t>
            </a:r>
            <a:r>
              <a:rPr sz="3900" spc="4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135" dirty="0">
                <a:solidFill>
                  <a:srgbClr val="3E4042"/>
                </a:solidFill>
                <a:latin typeface="Cambria"/>
                <a:cs typeface="Cambria"/>
              </a:rPr>
              <a:t>çok</a:t>
            </a:r>
            <a:r>
              <a:rPr sz="3900" spc="40" dirty="0">
                <a:solidFill>
                  <a:srgbClr val="3E4042"/>
                </a:solidFill>
                <a:latin typeface="Cambria"/>
                <a:cs typeface="Cambria"/>
              </a:rPr>
              <a:t> paydaşlı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bir</a:t>
            </a:r>
            <a:r>
              <a:rPr sz="3900" spc="13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-10" dirty="0">
                <a:solidFill>
                  <a:srgbClr val="3E4042"/>
                </a:solidFill>
                <a:latin typeface="Cambria"/>
                <a:cs typeface="Cambria"/>
              </a:rPr>
              <a:t>projedir</a:t>
            </a:r>
            <a:endParaRPr sz="3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3900">
              <a:latin typeface="Cambria"/>
              <a:cs typeface="Cambria"/>
            </a:endParaRPr>
          </a:p>
          <a:p>
            <a:pPr marL="12700" marR="905510">
              <a:lnSpc>
                <a:spcPct val="107400"/>
              </a:lnSpc>
            </a:pPr>
            <a:r>
              <a:rPr sz="3900" spc="-155" dirty="0">
                <a:solidFill>
                  <a:srgbClr val="3E4042"/>
                </a:solidFill>
                <a:latin typeface="Cambria"/>
                <a:cs typeface="Cambria"/>
              </a:rPr>
              <a:t>2021</a:t>
            </a:r>
            <a:r>
              <a:rPr sz="3900" spc="22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itibariyle,</a:t>
            </a:r>
            <a:r>
              <a:rPr sz="3900" spc="22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Avrupa</a:t>
            </a:r>
            <a:r>
              <a:rPr sz="3900" spc="22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Birliği'nin</a:t>
            </a:r>
            <a:r>
              <a:rPr sz="3900" spc="22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75" dirty="0">
                <a:solidFill>
                  <a:srgbClr val="3E4042"/>
                </a:solidFill>
                <a:latin typeface="Cambria"/>
                <a:cs typeface="Cambria"/>
              </a:rPr>
              <a:t>Horizon</a:t>
            </a:r>
            <a:r>
              <a:rPr sz="3900" spc="22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-20" dirty="0">
                <a:solidFill>
                  <a:srgbClr val="3E4042"/>
                </a:solidFill>
                <a:latin typeface="Cambria"/>
                <a:cs typeface="Cambria"/>
              </a:rPr>
              <a:t>2020 </a:t>
            </a:r>
            <a:r>
              <a:rPr sz="3900" spc="50" dirty="0">
                <a:solidFill>
                  <a:srgbClr val="3E4042"/>
                </a:solidFill>
                <a:latin typeface="Cambria"/>
                <a:cs typeface="Cambria"/>
              </a:rPr>
              <a:t>araştırma</a:t>
            </a:r>
            <a:r>
              <a:rPr sz="3900" spc="6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55" dirty="0">
                <a:solidFill>
                  <a:srgbClr val="3E4042"/>
                </a:solidFill>
                <a:latin typeface="Cambria"/>
                <a:cs typeface="Cambria"/>
              </a:rPr>
              <a:t>ve</a:t>
            </a:r>
            <a:r>
              <a:rPr sz="3900" spc="6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5" dirty="0">
                <a:solidFill>
                  <a:srgbClr val="3E4042"/>
                </a:solidFill>
                <a:latin typeface="Cambria"/>
                <a:cs typeface="Cambria"/>
              </a:rPr>
              <a:t>yenilik</a:t>
            </a:r>
            <a:r>
              <a:rPr sz="3900" spc="6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55" dirty="0">
                <a:solidFill>
                  <a:srgbClr val="3E4042"/>
                </a:solidFill>
                <a:latin typeface="Cambria"/>
                <a:cs typeface="Cambria"/>
              </a:rPr>
              <a:t>programı</a:t>
            </a:r>
            <a:r>
              <a:rPr sz="3900" spc="6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tarafından</a:t>
            </a:r>
            <a:r>
              <a:rPr sz="3900" spc="6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0" dirty="0">
                <a:solidFill>
                  <a:srgbClr val="3E4042"/>
                </a:solidFill>
                <a:latin typeface="Cambria"/>
                <a:cs typeface="Cambria"/>
              </a:rPr>
              <a:t>finanse </a:t>
            </a:r>
            <a:r>
              <a:rPr sz="3900" dirty="0">
                <a:solidFill>
                  <a:srgbClr val="3E4042"/>
                </a:solidFill>
                <a:latin typeface="Cambria"/>
                <a:cs typeface="Cambria"/>
              </a:rPr>
              <a:t>edilen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95" dirty="0">
                <a:solidFill>
                  <a:srgbClr val="3E4042"/>
                </a:solidFill>
                <a:latin typeface="Cambria"/>
                <a:cs typeface="Cambria"/>
                <a:hlinkClick r:id="rId5"/>
              </a:rPr>
              <a:t>Scientix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80" dirty="0">
                <a:solidFill>
                  <a:srgbClr val="3E4042"/>
                </a:solidFill>
                <a:latin typeface="Cambria"/>
                <a:cs typeface="Cambria"/>
              </a:rPr>
              <a:t>kapsamında</a:t>
            </a:r>
            <a:r>
              <a:rPr sz="3900" spc="100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85" dirty="0">
                <a:solidFill>
                  <a:srgbClr val="3E4042"/>
                </a:solidFill>
                <a:latin typeface="Cambria"/>
                <a:cs typeface="Cambria"/>
              </a:rPr>
              <a:t>devam</a:t>
            </a:r>
            <a:r>
              <a:rPr sz="3900" spc="105" dirty="0">
                <a:solidFill>
                  <a:srgbClr val="3E4042"/>
                </a:solidFill>
                <a:latin typeface="Cambria"/>
                <a:cs typeface="Cambria"/>
              </a:rPr>
              <a:t> </a:t>
            </a:r>
            <a:r>
              <a:rPr sz="3900" spc="-10" dirty="0">
                <a:solidFill>
                  <a:srgbClr val="3E4042"/>
                </a:solidFill>
                <a:latin typeface="Cambria"/>
                <a:cs typeface="Cambria"/>
              </a:rPr>
              <a:t>ediyor</a:t>
            </a:r>
            <a:endParaRPr sz="3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762"/>
            <a:ext cx="5248274" cy="46577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829113" y="4728013"/>
            <a:ext cx="9496425" cy="9525"/>
          </a:xfrm>
          <a:custGeom>
            <a:avLst/>
            <a:gdLst/>
            <a:ahLst/>
            <a:cxnLst/>
            <a:rect l="l" t="t" r="r" b="b"/>
            <a:pathLst>
              <a:path w="9496425" h="9525">
                <a:moveTo>
                  <a:pt x="9496424" y="9524"/>
                </a:moveTo>
                <a:lnTo>
                  <a:pt x="0" y="9524"/>
                </a:lnTo>
                <a:lnTo>
                  <a:pt x="0" y="0"/>
                </a:lnTo>
                <a:lnTo>
                  <a:pt x="9496424" y="0"/>
                </a:lnTo>
                <a:lnTo>
                  <a:pt x="9496424" y="9524"/>
                </a:lnTo>
                <a:close/>
              </a:path>
            </a:pathLst>
          </a:custGeom>
          <a:solidFill>
            <a:srgbClr val="3F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16413" y="5203800"/>
            <a:ext cx="489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>
                <a:solidFill>
                  <a:srgbClr val="3F4041"/>
                </a:solidFill>
                <a:latin typeface="Verdana"/>
                <a:cs typeface="Verdana"/>
              </a:rPr>
              <a:t>https://</a:t>
            </a:r>
            <a:r>
              <a:rPr sz="2400" spc="-70" dirty="0">
                <a:solidFill>
                  <a:srgbClr val="3F4041"/>
                </a:solidFill>
                <a:latin typeface="Verdana"/>
                <a:cs typeface="Verdana"/>
                <a:hlinkClick r:id="rId3"/>
              </a:rPr>
              <a:t>www.stemschoollabel.eu/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16413" y="2950530"/>
            <a:ext cx="9305290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b="1" spc="-640" dirty="0">
                <a:solidFill>
                  <a:srgbClr val="3F4041"/>
                </a:solidFill>
                <a:latin typeface="Times New Roman"/>
                <a:cs typeface="Times New Roman"/>
              </a:rPr>
              <a:t>STEM</a:t>
            </a:r>
            <a:r>
              <a:rPr sz="7200" b="1" spc="-710" dirty="0">
                <a:solidFill>
                  <a:srgbClr val="3F4041"/>
                </a:solidFill>
                <a:latin typeface="Times New Roman"/>
                <a:cs typeface="Times New Roman"/>
              </a:rPr>
              <a:t> </a:t>
            </a:r>
            <a:r>
              <a:rPr sz="7200" b="1" spc="-345" dirty="0">
                <a:solidFill>
                  <a:srgbClr val="3F4041"/>
                </a:solidFill>
                <a:latin typeface="Times New Roman"/>
                <a:cs typeface="Times New Roman"/>
              </a:rPr>
              <a:t>Okul</a:t>
            </a:r>
            <a:r>
              <a:rPr sz="7200" b="1" spc="-705" dirty="0">
                <a:solidFill>
                  <a:srgbClr val="3F4041"/>
                </a:solidFill>
                <a:latin typeface="Times New Roman"/>
                <a:cs typeface="Times New Roman"/>
              </a:rPr>
              <a:t> </a:t>
            </a:r>
            <a:r>
              <a:rPr sz="7200" b="1" spc="-320" dirty="0">
                <a:solidFill>
                  <a:srgbClr val="3F4041"/>
                </a:solidFill>
                <a:latin typeface="Times New Roman"/>
                <a:cs typeface="Times New Roman"/>
              </a:rPr>
              <a:t>Etiketi</a:t>
            </a:r>
            <a:r>
              <a:rPr sz="7200" b="1" spc="-705" dirty="0">
                <a:solidFill>
                  <a:srgbClr val="3F4041"/>
                </a:solidFill>
                <a:latin typeface="Times New Roman"/>
                <a:cs typeface="Times New Roman"/>
              </a:rPr>
              <a:t> </a:t>
            </a:r>
            <a:r>
              <a:rPr sz="7200" b="1" spc="-370" dirty="0">
                <a:solidFill>
                  <a:srgbClr val="3F4041"/>
                </a:solidFill>
                <a:latin typeface="Times New Roman"/>
                <a:cs typeface="Times New Roman"/>
              </a:rPr>
              <a:t>Portalı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9113" y="6076455"/>
            <a:ext cx="9496425" cy="9525"/>
          </a:xfrm>
          <a:custGeom>
            <a:avLst/>
            <a:gdLst/>
            <a:ahLst/>
            <a:cxnLst/>
            <a:rect l="l" t="t" r="r" b="b"/>
            <a:pathLst>
              <a:path w="9496425" h="9525">
                <a:moveTo>
                  <a:pt x="9496424" y="9524"/>
                </a:moveTo>
                <a:lnTo>
                  <a:pt x="0" y="9524"/>
                </a:lnTo>
                <a:lnTo>
                  <a:pt x="0" y="0"/>
                </a:lnTo>
                <a:lnTo>
                  <a:pt x="9496424" y="0"/>
                </a:lnTo>
                <a:lnTo>
                  <a:pt x="9496424" y="9524"/>
                </a:lnTo>
                <a:close/>
              </a:path>
            </a:pathLst>
          </a:custGeom>
          <a:solidFill>
            <a:srgbClr val="3F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61182" y="19127"/>
            <a:ext cx="3558939" cy="2084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7153275" cy="10287000"/>
          </a:xfrm>
          <a:custGeom>
            <a:avLst/>
            <a:gdLst/>
            <a:ahLst/>
            <a:cxnLst/>
            <a:rect l="l" t="t" r="r" b="b"/>
            <a:pathLst>
              <a:path w="7153275" h="10287000">
                <a:moveTo>
                  <a:pt x="71532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7153275" y="0"/>
                </a:lnTo>
                <a:lnTo>
                  <a:pt x="7153275" y="10287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24334" y="1285679"/>
            <a:ext cx="5406372" cy="69640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1829" y="1821359"/>
            <a:ext cx="3805554" cy="1416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100" b="0" spc="-165" dirty="0">
                <a:solidFill>
                  <a:srgbClr val="629CD0"/>
                </a:solidFill>
                <a:latin typeface="Times New Roman"/>
                <a:cs typeface="Times New Roman"/>
              </a:rPr>
              <a:t>Kriterler</a:t>
            </a:r>
            <a:endParaRPr sz="9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828" y="4371295"/>
            <a:ext cx="6001385" cy="34258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3540" indent="-29400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83540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ÖĞRETİM</a:t>
            </a:r>
            <a:r>
              <a:rPr sz="2950" spc="1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YÖNTEMİ</a:t>
            </a:r>
            <a:endParaRPr sz="2950">
              <a:latin typeface="Book Antiqua"/>
              <a:cs typeface="Book Antiqua"/>
            </a:endParaRPr>
          </a:p>
          <a:p>
            <a:pPr marL="384175" indent="-3581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4175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ÖĞRETİM</a:t>
            </a:r>
            <a:r>
              <a:rPr sz="2950" spc="1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PROGRAMI</a:t>
            </a:r>
            <a:endParaRPr sz="2950">
              <a:latin typeface="Book Antiqua"/>
              <a:cs typeface="Book Antiqua"/>
            </a:endParaRPr>
          </a:p>
          <a:p>
            <a:pPr marL="383540" indent="-36068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3540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ÖLÇME</a:t>
            </a:r>
            <a:r>
              <a:rPr sz="2950" spc="-50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VE</a:t>
            </a:r>
            <a:r>
              <a:rPr sz="2950" spc="-4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DEĞERLENDİRME</a:t>
            </a:r>
            <a:endParaRPr sz="2950">
              <a:latin typeface="Book Antiqua"/>
              <a:cs typeface="Book Antiqua"/>
            </a:endParaRPr>
          </a:p>
          <a:p>
            <a:pPr marL="383540" indent="-36766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3540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MESLEKİ</a:t>
            </a:r>
            <a:r>
              <a:rPr sz="2950" spc="130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GELİŞİM</a:t>
            </a:r>
            <a:endParaRPr sz="2950">
              <a:latin typeface="Book Antiqua"/>
              <a:cs typeface="Book Antiqua"/>
            </a:endParaRPr>
          </a:p>
          <a:p>
            <a:pPr marL="382905" indent="-36449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2905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OKUL</a:t>
            </a:r>
            <a:r>
              <a:rPr sz="2950" spc="-60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LİDERLİĞİ</a:t>
            </a:r>
            <a:r>
              <a:rPr sz="2950" spc="-60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VE</a:t>
            </a:r>
            <a:r>
              <a:rPr sz="2950" spc="-60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KÜLTÜRÜ</a:t>
            </a:r>
            <a:endParaRPr sz="2950">
              <a:latin typeface="Book Antiqua"/>
              <a:cs typeface="Book Antiqua"/>
            </a:endParaRPr>
          </a:p>
          <a:p>
            <a:pPr marL="383540" indent="-3708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3540" algn="l"/>
              </a:tabLst>
            </a:pPr>
            <a:r>
              <a:rPr sz="2950" spc="-50" dirty="0">
                <a:solidFill>
                  <a:srgbClr val="3E4042"/>
                </a:solidFill>
                <a:latin typeface="Book Antiqua"/>
                <a:cs typeface="Book Antiqua"/>
              </a:rPr>
              <a:t>PAYDAŞLARLA</a:t>
            </a:r>
            <a:r>
              <a:rPr sz="2950" spc="-2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135" dirty="0">
                <a:solidFill>
                  <a:srgbClr val="3E4042"/>
                </a:solidFill>
                <a:latin typeface="Book Antiqua"/>
                <a:cs typeface="Book Antiqua"/>
              </a:rPr>
              <a:t>İŞ</a:t>
            </a:r>
            <a:r>
              <a:rPr sz="2950" spc="-2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BİRLİĞİ</a:t>
            </a:r>
            <a:endParaRPr sz="2950">
              <a:latin typeface="Book Antiqua"/>
              <a:cs typeface="Book Antiqua"/>
            </a:endParaRPr>
          </a:p>
          <a:p>
            <a:pPr marL="383540" indent="-34861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83540" algn="l"/>
              </a:tabLst>
            </a:pPr>
            <a:r>
              <a:rPr sz="2950" dirty="0">
                <a:solidFill>
                  <a:srgbClr val="3E4042"/>
                </a:solidFill>
                <a:latin typeface="Book Antiqua"/>
                <a:cs typeface="Book Antiqua"/>
              </a:rPr>
              <a:t>OKUL</a:t>
            </a:r>
            <a:r>
              <a:rPr sz="2950" spc="-155" dirty="0">
                <a:solidFill>
                  <a:srgbClr val="3E4042"/>
                </a:solidFill>
                <a:latin typeface="Book Antiqua"/>
                <a:cs typeface="Book Antiqua"/>
              </a:rPr>
              <a:t> </a:t>
            </a:r>
            <a:r>
              <a:rPr sz="2950" spc="-10" dirty="0">
                <a:solidFill>
                  <a:srgbClr val="3E4042"/>
                </a:solidFill>
                <a:latin typeface="Book Antiqua"/>
                <a:cs typeface="Book Antiqua"/>
              </a:rPr>
              <a:t>ALTYAPISI</a:t>
            </a:r>
            <a:endParaRPr sz="29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806FA85B-BC54-E2FB-34DE-73634067D5D1}"/>
              </a:ext>
            </a:extLst>
          </p:cNvPr>
          <p:cNvSpPr txBox="1"/>
          <p:nvPr/>
        </p:nvSpPr>
        <p:spPr>
          <a:xfrm>
            <a:off x="9144000" y="8953500"/>
            <a:ext cx="88392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6288" y="0"/>
            <a:ext cx="11532235" cy="10287000"/>
          </a:xfrm>
          <a:custGeom>
            <a:avLst/>
            <a:gdLst/>
            <a:ahLst/>
            <a:cxnLst/>
            <a:rect l="l" t="t" r="r" b="b"/>
            <a:pathLst>
              <a:path w="11532235" h="10287000">
                <a:moveTo>
                  <a:pt x="11531711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1531711" y="0"/>
                </a:lnTo>
                <a:lnTo>
                  <a:pt x="11531711" y="10286999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4698" y="1885646"/>
            <a:ext cx="5943599" cy="59912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862260"/>
            <a:ext cx="2926715" cy="1061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800" spc="-330" dirty="0"/>
              <a:t>Etiketler</a:t>
            </a:r>
            <a:endParaRPr sz="6800"/>
          </a:p>
        </p:txBody>
      </p:sp>
      <p:sp>
        <p:nvSpPr>
          <p:cNvPr id="5" name="object 5"/>
          <p:cNvSpPr txBox="1"/>
          <p:nvPr/>
        </p:nvSpPr>
        <p:spPr>
          <a:xfrm>
            <a:off x="7942924" y="1183461"/>
            <a:ext cx="5906770" cy="77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COMPETENT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Okulu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stratejisinin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minimal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3F4041"/>
                </a:solidFill>
                <a:latin typeface="Verdana"/>
                <a:cs typeface="Verdana"/>
              </a:rPr>
              <a:t>uygulaması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3F4041"/>
                </a:solidFill>
                <a:latin typeface="Verdana"/>
                <a:cs typeface="Verdana"/>
              </a:rPr>
              <a:t>/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25</a:t>
            </a:r>
            <a:r>
              <a:rPr sz="1800" spc="-12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1789" y="901633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1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71789" y="3976332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2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95795" y="6858186"/>
            <a:ext cx="459105" cy="1073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50" spc="-50" dirty="0">
                <a:solidFill>
                  <a:srgbClr val="EB8108"/>
                </a:solidFill>
                <a:latin typeface="Times New Roman"/>
                <a:cs typeface="Times New Roman"/>
              </a:rPr>
              <a:t>3</a:t>
            </a:r>
            <a:endParaRPr sz="6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2924" y="4277413"/>
            <a:ext cx="6585584" cy="775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PROFICIENT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Okulu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stratejisine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daha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3F4041"/>
                </a:solidFill>
                <a:latin typeface="Verdana"/>
                <a:cs typeface="Verdana"/>
              </a:rPr>
              <a:t>gelişmiş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3F4041"/>
                </a:solidFill>
                <a:latin typeface="Verdana"/>
                <a:cs typeface="Verdana"/>
              </a:rPr>
              <a:t>bir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yaklaşım</a:t>
            </a:r>
            <a:r>
              <a:rPr sz="1800" spc="-114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3F4041"/>
                </a:solidFill>
                <a:latin typeface="Verdana"/>
                <a:cs typeface="Verdana"/>
              </a:rPr>
              <a:t>/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37</a:t>
            </a:r>
            <a:r>
              <a:rPr sz="1800" spc="-13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8692" y="7119244"/>
            <a:ext cx="7940675" cy="773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10" dirty="0">
                <a:solidFill>
                  <a:srgbClr val="3F4041"/>
                </a:solidFill>
                <a:latin typeface="Verdana"/>
                <a:cs typeface="Verdana"/>
              </a:rPr>
              <a:t>EXPERT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STEM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3F4041"/>
                </a:solidFill>
                <a:latin typeface="Verdana"/>
                <a:cs typeface="Verdana"/>
              </a:rPr>
              <a:t>Okulu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stratejisinin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3F4041"/>
                </a:solidFill>
                <a:latin typeface="Verdana"/>
                <a:cs typeface="Verdana"/>
              </a:rPr>
              <a:t>tüm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3F4041"/>
                </a:solidFill>
                <a:latin typeface="Verdana"/>
                <a:cs typeface="Verdana"/>
              </a:rPr>
              <a:t>kriterleri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3F4041"/>
                </a:solidFill>
                <a:latin typeface="Verdana"/>
                <a:cs typeface="Verdana"/>
              </a:rPr>
              <a:t>için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3F4041"/>
                </a:solidFill>
                <a:latin typeface="Verdana"/>
                <a:cs typeface="Verdana"/>
              </a:rPr>
              <a:t>olağanüstü</a:t>
            </a:r>
            <a:r>
              <a:rPr sz="1800" spc="-11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3F4041"/>
                </a:solidFill>
                <a:latin typeface="Verdana"/>
                <a:cs typeface="Verdana"/>
              </a:rPr>
              <a:t>uygulama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3F4041"/>
                </a:solidFill>
                <a:latin typeface="Verdana"/>
                <a:cs typeface="Verdana"/>
              </a:rPr>
              <a:t>/</a:t>
            </a:r>
            <a:r>
              <a:rPr sz="1800" spc="-105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F4041"/>
                </a:solidFill>
                <a:latin typeface="Verdana"/>
                <a:cs typeface="Verdana"/>
              </a:rPr>
              <a:t>52</a:t>
            </a:r>
            <a:r>
              <a:rPr sz="1800" spc="-120" dirty="0">
                <a:solidFill>
                  <a:srgbClr val="3F404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3F4041"/>
                </a:solidFill>
                <a:latin typeface="Verdana"/>
                <a:cs typeface="Verdana"/>
              </a:rPr>
              <a:t>Puan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543" y="8268436"/>
            <a:ext cx="5222240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  <a:tabLst>
                <a:tab pos="493395" algn="l"/>
              </a:tabLst>
            </a:pPr>
            <a:r>
              <a:rPr sz="2250" spc="-125" dirty="0">
                <a:latin typeface="Verdana"/>
                <a:cs typeface="Verdana"/>
              </a:rPr>
              <a:t>Bir</a:t>
            </a:r>
            <a:r>
              <a:rPr sz="2250" spc="-14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etiket</a:t>
            </a:r>
            <a:r>
              <a:rPr sz="2250" spc="-14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aldığınızda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254" dirty="0">
                <a:latin typeface="Verdana"/>
                <a:cs typeface="Verdana"/>
              </a:rPr>
              <a:t>18</a:t>
            </a:r>
            <a:r>
              <a:rPr sz="2250" spc="-140" dirty="0">
                <a:latin typeface="Verdana"/>
                <a:cs typeface="Verdana"/>
              </a:rPr>
              <a:t> </a:t>
            </a:r>
            <a:r>
              <a:rPr sz="2250" spc="-114" dirty="0">
                <a:latin typeface="Verdana"/>
                <a:cs typeface="Verdana"/>
              </a:rPr>
              <a:t>ay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geçerlidir </a:t>
            </a:r>
            <a:r>
              <a:rPr sz="2250" spc="-25" dirty="0">
                <a:latin typeface="Verdana"/>
                <a:cs typeface="Verdana"/>
              </a:rPr>
              <a:t>ve</a:t>
            </a:r>
            <a:r>
              <a:rPr sz="2250" dirty="0">
                <a:latin typeface="Verdana"/>
                <a:cs typeface="Verdana"/>
              </a:rPr>
              <a:t>	</a:t>
            </a:r>
            <a:r>
              <a:rPr sz="2250" spc="-245" dirty="0">
                <a:latin typeface="Verdana"/>
                <a:cs typeface="Verdana"/>
              </a:rPr>
              <a:t>12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114" dirty="0">
                <a:latin typeface="Verdana"/>
                <a:cs typeface="Verdana"/>
              </a:rPr>
              <a:t>ay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sonra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değerlendirme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sürecini </a:t>
            </a:r>
            <a:r>
              <a:rPr sz="2250" spc="-80" dirty="0">
                <a:latin typeface="Verdana"/>
                <a:cs typeface="Verdana"/>
              </a:rPr>
              <a:t>yeniden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35" dirty="0">
                <a:latin typeface="Verdana"/>
                <a:cs typeface="Verdana"/>
              </a:rPr>
              <a:t>yapabilirsiniz.</a:t>
            </a:r>
            <a:endParaRPr sz="225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5624" y="2249697"/>
            <a:ext cx="2962274" cy="14001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8535" y="5603855"/>
            <a:ext cx="3228974" cy="14858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59256" y="8340149"/>
            <a:ext cx="3114674" cy="1562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526"/>
            <a:ext cx="18288000" cy="10172700"/>
            <a:chOff x="0" y="23526"/>
            <a:chExt cx="18288000" cy="1017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26"/>
              <a:ext cx="18287999" cy="1017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1028699"/>
              <a:ext cx="4695824" cy="20288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71" y="3288869"/>
              <a:ext cx="133350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71" y="4450919"/>
              <a:ext cx="133350" cy="133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71" y="5612969"/>
              <a:ext cx="133350" cy="1333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71" y="6775018"/>
              <a:ext cx="133350" cy="133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1371" y="8518093"/>
              <a:ext cx="133350" cy="1333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00586" y="3047569"/>
            <a:ext cx="15113000" cy="575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Cambria"/>
                <a:cs typeface="Cambria"/>
              </a:rPr>
              <a:t>25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spc="80" dirty="0">
                <a:latin typeface="Cambria"/>
                <a:cs typeface="Cambria"/>
              </a:rPr>
              <a:t>puandan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az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spc="80" dirty="0">
                <a:latin typeface="Cambria"/>
                <a:cs typeface="Cambria"/>
              </a:rPr>
              <a:t>puan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spc="50" dirty="0">
                <a:latin typeface="Cambria"/>
                <a:cs typeface="Cambria"/>
              </a:rPr>
              <a:t>alırsanız,</a:t>
            </a:r>
            <a:r>
              <a:rPr sz="3300" spc="7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bir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Etiket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ile</a:t>
            </a:r>
            <a:r>
              <a:rPr sz="3300" spc="65" dirty="0">
                <a:latin typeface="Cambria"/>
                <a:cs typeface="Cambria"/>
              </a:rPr>
              <a:t> </a:t>
            </a:r>
            <a:r>
              <a:rPr sz="3300" spc="45" dirty="0">
                <a:latin typeface="Cambria"/>
                <a:cs typeface="Cambria"/>
              </a:rPr>
              <a:t>ödüllendirilmeyeceksiniz.</a:t>
            </a:r>
            <a:endParaRPr sz="3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3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300" dirty="0">
                <a:latin typeface="Cambria"/>
                <a:cs typeface="Cambria"/>
              </a:rPr>
              <a:t>Kişiselleştirilmiş</a:t>
            </a:r>
            <a:r>
              <a:rPr sz="3300" spc="23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Eylem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spc="65" dirty="0">
                <a:latin typeface="Cambria"/>
                <a:cs typeface="Cambria"/>
              </a:rPr>
              <a:t>Planınızda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spc="95" dirty="0">
                <a:latin typeface="Cambria"/>
                <a:cs typeface="Cambria"/>
              </a:rPr>
              <a:t>bulunan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öneriler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üzerinde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spc="75" dirty="0">
                <a:latin typeface="Cambria"/>
                <a:cs typeface="Cambria"/>
              </a:rPr>
              <a:t>çalışmaya</a:t>
            </a:r>
            <a:r>
              <a:rPr sz="3300" spc="240" dirty="0">
                <a:latin typeface="Cambria"/>
                <a:cs typeface="Cambria"/>
              </a:rPr>
              <a:t> </a:t>
            </a:r>
            <a:r>
              <a:rPr sz="3300" spc="45" dirty="0">
                <a:latin typeface="Cambria"/>
                <a:cs typeface="Cambria"/>
              </a:rPr>
              <a:t>başlayın,</a:t>
            </a:r>
            <a:endParaRPr sz="3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3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300" spc="65" dirty="0">
                <a:latin typeface="Cambria"/>
                <a:cs typeface="Cambria"/>
              </a:rPr>
              <a:t>Kontrol</a:t>
            </a:r>
            <a:r>
              <a:rPr sz="3300" spc="17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listelerini</a:t>
            </a:r>
            <a:r>
              <a:rPr sz="3300" spc="170" dirty="0">
                <a:latin typeface="Cambria"/>
                <a:cs typeface="Cambria"/>
              </a:rPr>
              <a:t> </a:t>
            </a:r>
            <a:r>
              <a:rPr sz="3300" spc="60" dirty="0">
                <a:latin typeface="Cambria"/>
                <a:cs typeface="Cambria"/>
              </a:rPr>
              <a:t>yeniden</a:t>
            </a:r>
            <a:r>
              <a:rPr sz="3300" spc="170" dirty="0">
                <a:latin typeface="Cambria"/>
                <a:cs typeface="Cambria"/>
              </a:rPr>
              <a:t> </a:t>
            </a:r>
            <a:r>
              <a:rPr sz="3300" spc="95" dirty="0">
                <a:latin typeface="Cambria"/>
                <a:cs typeface="Cambria"/>
              </a:rPr>
              <a:t>okuyun,</a:t>
            </a:r>
            <a:endParaRPr sz="3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3300">
              <a:latin typeface="Cambria"/>
              <a:cs typeface="Cambria"/>
            </a:endParaRPr>
          </a:p>
          <a:p>
            <a:pPr marL="12700" marR="2152015">
              <a:lnSpc>
                <a:spcPct val="115500"/>
              </a:lnSpc>
              <a:spcBef>
                <a:spcPts val="5"/>
              </a:spcBef>
            </a:pPr>
            <a:r>
              <a:rPr sz="3300" spc="135" dirty="0">
                <a:latin typeface="Cambria"/>
                <a:cs typeface="Cambria"/>
              </a:rPr>
              <a:t>STEM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165" dirty="0">
                <a:latin typeface="Cambria"/>
                <a:cs typeface="Cambria"/>
              </a:rPr>
              <a:t>Okul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Etiketi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50" dirty="0">
                <a:latin typeface="Cambria"/>
                <a:cs typeface="Cambria"/>
              </a:rPr>
              <a:t>portalında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165" dirty="0">
                <a:latin typeface="Cambria"/>
                <a:cs typeface="Cambria"/>
              </a:rPr>
              <a:t>Okul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95" dirty="0">
                <a:latin typeface="Cambria"/>
                <a:cs typeface="Cambria"/>
              </a:rPr>
              <a:t>Uygulaması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85" dirty="0">
                <a:latin typeface="Cambria"/>
                <a:cs typeface="Cambria"/>
              </a:rPr>
              <a:t>Kanıtlarını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ve</a:t>
            </a:r>
            <a:r>
              <a:rPr sz="3300" spc="80" dirty="0">
                <a:latin typeface="Cambria"/>
                <a:cs typeface="Cambria"/>
              </a:rPr>
              <a:t> </a:t>
            </a:r>
            <a:r>
              <a:rPr sz="3300" spc="90" dirty="0">
                <a:latin typeface="Cambria"/>
                <a:cs typeface="Cambria"/>
              </a:rPr>
              <a:t>Durum </a:t>
            </a:r>
            <a:r>
              <a:rPr sz="3300" spc="80" dirty="0">
                <a:latin typeface="Cambria"/>
                <a:cs typeface="Cambria"/>
              </a:rPr>
              <a:t>Çalışmalarını</a:t>
            </a:r>
            <a:r>
              <a:rPr sz="3300" spc="90" dirty="0">
                <a:latin typeface="Cambria"/>
                <a:cs typeface="Cambria"/>
              </a:rPr>
              <a:t> </a:t>
            </a:r>
            <a:r>
              <a:rPr sz="3300" spc="50" dirty="0">
                <a:latin typeface="Cambria"/>
                <a:cs typeface="Cambria"/>
              </a:rPr>
              <a:t>keşfedin</a:t>
            </a:r>
            <a:endParaRPr sz="3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3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3300" dirty="0">
                <a:latin typeface="Cambria"/>
                <a:cs typeface="Cambria"/>
              </a:rPr>
              <a:t>3</a:t>
            </a:r>
            <a:r>
              <a:rPr sz="3300" spc="120" dirty="0">
                <a:latin typeface="Cambria"/>
                <a:cs typeface="Cambria"/>
              </a:rPr>
              <a:t> </a:t>
            </a:r>
            <a:r>
              <a:rPr sz="3300" spc="80" dirty="0">
                <a:latin typeface="Cambria"/>
                <a:cs typeface="Cambria"/>
              </a:rPr>
              <a:t>ay</a:t>
            </a:r>
            <a:r>
              <a:rPr sz="3300" spc="12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sonra</a:t>
            </a:r>
            <a:r>
              <a:rPr sz="3300" spc="12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tekrar</a:t>
            </a:r>
            <a:r>
              <a:rPr sz="3300" spc="125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deneyin!</a:t>
            </a:r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538"/>
            <a:ext cx="18288000" cy="10172700"/>
            <a:chOff x="0" y="23538"/>
            <a:chExt cx="18288000" cy="1017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538"/>
              <a:ext cx="18287999" cy="1017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896" y="3287607"/>
              <a:ext cx="133350" cy="1333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896" y="5087832"/>
              <a:ext cx="133350" cy="1333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896" y="6287982"/>
              <a:ext cx="133350" cy="133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0896" y="8688282"/>
              <a:ext cx="133350" cy="133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22166" y="2961210"/>
            <a:ext cx="12558395" cy="662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0400">
              <a:lnSpc>
                <a:spcPct val="115799"/>
              </a:lnSpc>
              <a:spcBef>
                <a:spcPts val="100"/>
              </a:spcBef>
              <a:tabLst>
                <a:tab pos="5424805" algn="l"/>
              </a:tabLst>
            </a:pPr>
            <a:r>
              <a:rPr sz="3400" dirty="0">
                <a:latin typeface="Cambria"/>
                <a:cs typeface="Cambria"/>
              </a:rPr>
              <a:t>Değerlendirme</a:t>
            </a:r>
            <a:r>
              <a:rPr sz="3400" spc="280" dirty="0">
                <a:latin typeface="Cambria"/>
                <a:cs typeface="Cambria"/>
              </a:rPr>
              <a:t> </a:t>
            </a:r>
            <a:r>
              <a:rPr sz="3400" spc="95" dirty="0">
                <a:latin typeface="Cambria"/>
                <a:cs typeface="Cambria"/>
              </a:rPr>
              <a:t>formunda</a:t>
            </a:r>
            <a:r>
              <a:rPr sz="3400" spc="285" dirty="0">
                <a:latin typeface="Cambria"/>
                <a:cs typeface="Cambria"/>
              </a:rPr>
              <a:t> </a:t>
            </a:r>
            <a:r>
              <a:rPr sz="3400" spc="-50" dirty="0">
                <a:latin typeface="Cambria"/>
                <a:cs typeface="Cambria"/>
              </a:rPr>
              <a:t>7</a:t>
            </a:r>
            <a:r>
              <a:rPr sz="3400" dirty="0">
                <a:latin typeface="Cambria"/>
                <a:cs typeface="Cambria"/>
              </a:rPr>
              <a:t>	temel</a:t>
            </a:r>
            <a:r>
              <a:rPr sz="3400" spc="13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unsurun</a:t>
            </a:r>
            <a:r>
              <a:rPr sz="3400" spc="13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her</a:t>
            </a:r>
            <a:r>
              <a:rPr sz="3400" spc="13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birinde</a:t>
            </a:r>
            <a:r>
              <a:rPr sz="3400" spc="13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1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135" dirty="0">
                <a:latin typeface="Cambria"/>
                <a:cs typeface="Cambria"/>
              </a:rPr>
              <a:t> </a:t>
            </a:r>
            <a:r>
              <a:rPr sz="3400" spc="-50" dirty="0">
                <a:latin typeface="Cambria"/>
                <a:cs typeface="Cambria"/>
              </a:rPr>
              <a:t>3 </a:t>
            </a:r>
            <a:r>
              <a:rPr sz="3400" spc="80" dirty="0">
                <a:latin typeface="Cambria"/>
                <a:cs typeface="Cambria"/>
              </a:rPr>
              <a:t>puan</a:t>
            </a:r>
            <a:r>
              <a:rPr sz="3400" spc="1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toplamda</a:t>
            </a:r>
            <a:r>
              <a:rPr sz="3400" spc="15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en</a:t>
            </a:r>
            <a:r>
              <a:rPr sz="3400" spc="2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az</a:t>
            </a:r>
            <a:r>
              <a:rPr sz="3400" spc="15" dirty="0">
                <a:latin typeface="Cambria"/>
                <a:cs typeface="Cambria"/>
              </a:rPr>
              <a:t> </a:t>
            </a:r>
            <a:r>
              <a:rPr sz="3400" spc="-35" dirty="0">
                <a:solidFill>
                  <a:srgbClr val="E79978"/>
                </a:solidFill>
                <a:latin typeface="Cambria"/>
                <a:cs typeface="Cambria"/>
              </a:rPr>
              <a:t>25</a:t>
            </a:r>
            <a:r>
              <a:rPr sz="3400" spc="20" dirty="0">
                <a:solidFill>
                  <a:srgbClr val="E79978"/>
                </a:solidFill>
                <a:latin typeface="Cambria"/>
                <a:cs typeface="Cambria"/>
              </a:rPr>
              <a:t> </a:t>
            </a:r>
            <a:r>
              <a:rPr sz="3400" spc="80" dirty="0">
                <a:solidFill>
                  <a:srgbClr val="E79978"/>
                </a:solidFill>
                <a:latin typeface="Cambria"/>
                <a:cs typeface="Cambria"/>
              </a:rPr>
              <a:t>puan</a:t>
            </a:r>
            <a:r>
              <a:rPr sz="3400" spc="15" dirty="0">
                <a:solidFill>
                  <a:srgbClr val="E79978"/>
                </a:solidFill>
                <a:latin typeface="Cambria"/>
                <a:cs typeface="Cambria"/>
              </a:rPr>
              <a:t> </a:t>
            </a:r>
            <a:r>
              <a:rPr sz="3400" spc="65" dirty="0">
                <a:latin typeface="Cambria"/>
                <a:cs typeface="Cambria"/>
              </a:rPr>
              <a:t>alınmalıdır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3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Cambria"/>
                <a:cs typeface="Cambria"/>
              </a:rPr>
              <a:t>Bir</a:t>
            </a:r>
            <a:r>
              <a:rPr sz="3400" spc="95" dirty="0">
                <a:latin typeface="Cambria"/>
                <a:cs typeface="Cambria"/>
              </a:rPr>
              <a:t> okul uygulama </a:t>
            </a:r>
            <a:r>
              <a:rPr sz="3400" spc="90" dirty="0">
                <a:latin typeface="Cambria"/>
                <a:cs typeface="Cambria"/>
              </a:rPr>
              <a:t>kanıtı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birden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fazla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kriter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içerebilir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3400">
              <a:latin typeface="Cambria"/>
              <a:cs typeface="Cambria"/>
            </a:endParaRPr>
          </a:p>
          <a:p>
            <a:pPr marL="12700" marR="5080">
              <a:lnSpc>
                <a:spcPct val="115799"/>
              </a:lnSpc>
            </a:pPr>
            <a:r>
              <a:rPr sz="3400" spc="50" dirty="0">
                <a:latin typeface="Cambria"/>
                <a:cs typeface="Cambria"/>
              </a:rPr>
              <a:t>Eylem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70" dirty="0">
                <a:latin typeface="Cambria"/>
                <a:cs typeface="Cambria"/>
              </a:rPr>
              <a:t>Planında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önerilen</a:t>
            </a:r>
            <a:r>
              <a:rPr sz="3400" spc="65" dirty="0">
                <a:latin typeface="Cambria"/>
                <a:cs typeface="Cambria"/>
              </a:rPr>
              <a:t> </a:t>
            </a:r>
            <a:r>
              <a:rPr sz="3400" spc="45" dirty="0">
                <a:latin typeface="Cambria"/>
                <a:cs typeface="Cambria"/>
              </a:rPr>
              <a:t>değişiklikleri</a:t>
            </a:r>
            <a:r>
              <a:rPr sz="3400" spc="6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uyguladıktan</a:t>
            </a:r>
            <a:r>
              <a:rPr sz="3400" spc="6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ve</a:t>
            </a:r>
            <a:r>
              <a:rPr sz="3400" spc="60" dirty="0">
                <a:latin typeface="Cambria"/>
                <a:cs typeface="Cambria"/>
              </a:rPr>
              <a:t> platforma </a:t>
            </a:r>
            <a:r>
              <a:rPr sz="3400" dirty="0">
                <a:latin typeface="Cambria"/>
                <a:cs typeface="Cambria"/>
              </a:rPr>
              <a:t>yeterince</a:t>
            </a:r>
            <a:r>
              <a:rPr sz="3400" spc="140" dirty="0">
                <a:latin typeface="Cambria"/>
                <a:cs typeface="Cambria"/>
              </a:rPr>
              <a:t> </a:t>
            </a:r>
            <a:r>
              <a:rPr sz="3400" spc="80" dirty="0">
                <a:latin typeface="Cambria"/>
                <a:cs typeface="Cambria"/>
              </a:rPr>
              <a:t>katkıda</a:t>
            </a:r>
            <a:r>
              <a:rPr sz="3400" spc="145" dirty="0">
                <a:latin typeface="Cambria"/>
                <a:cs typeface="Cambria"/>
              </a:rPr>
              <a:t> </a:t>
            </a:r>
            <a:r>
              <a:rPr sz="3400" spc="85" dirty="0">
                <a:latin typeface="Cambria"/>
                <a:cs typeface="Cambria"/>
              </a:rPr>
              <a:t>bulunduktan</a:t>
            </a:r>
            <a:r>
              <a:rPr sz="3400" spc="1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sonra</a:t>
            </a:r>
            <a:r>
              <a:rPr sz="3400" spc="14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bir</a:t>
            </a:r>
            <a:r>
              <a:rPr sz="3400" spc="1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üst</a:t>
            </a:r>
            <a:r>
              <a:rPr sz="3400" spc="14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etiket</a:t>
            </a:r>
            <a:r>
              <a:rPr sz="3400" spc="14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için</a:t>
            </a:r>
            <a:r>
              <a:rPr sz="3400" spc="145" dirty="0">
                <a:latin typeface="Cambria"/>
                <a:cs typeface="Cambria"/>
              </a:rPr>
              <a:t> </a:t>
            </a:r>
            <a:r>
              <a:rPr sz="3400" spc="40" dirty="0">
                <a:latin typeface="Cambria"/>
                <a:cs typeface="Cambria"/>
              </a:rPr>
              <a:t>başvuru </a:t>
            </a:r>
            <a:r>
              <a:rPr sz="3400" spc="35" dirty="0">
                <a:latin typeface="Cambria"/>
                <a:cs typeface="Cambria"/>
              </a:rPr>
              <a:t>yapabilirsiniz</a:t>
            </a:r>
            <a:endParaRPr sz="3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3400">
              <a:latin typeface="Cambria"/>
              <a:cs typeface="Cambria"/>
            </a:endParaRPr>
          </a:p>
          <a:p>
            <a:pPr marL="12700" marR="36195">
              <a:lnSpc>
                <a:spcPct val="115799"/>
              </a:lnSpc>
            </a:pPr>
            <a:r>
              <a:rPr sz="3400" spc="60" dirty="0">
                <a:latin typeface="Cambria"/>
                <a:cs typeface="Cambria"/>
              </a:rPr>
              <a:t>Competent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etiketi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75" dirty="0">
                <a:latin typeface="Cambria"/>
                <a:cs typeface="Cambria"/>
              </a:rPr>
              <a:t>aldıktan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-280" dirty="0">
                <a:latin typeface="Cambria"/>
                <a:cs typeface="Cambria"/>
              </a:rPr>
              <a:t>12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90" dirty="0">
                <a:latin typeface="Cambria"/>
                <a:cs typeface="Cambria"/>
              </a:rPr>
              <a:t>ay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sonra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60" dirty="0">
                <a:latin typeface="Cambria"/>
                <a:cs typeface="Cambria"/>
              </a:rPr>
              <a:t>yeniden</a:t>
            </a:r>
            <a:r>
              <a:rPr sz="3400" spc="100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öz</a:t>
            </a:r>
            <a:r>
              <a:rPr sz="3400" spc="95" dirty="0">
                <a:latin typeface="Cambria"/>
                <a:cs typeface="Cambria"/>
              </a:rPr>
              <a:t> </a:t>
            </a:r>
            <a:r>
              <a:rPr sz="3400" spc="-10" dirty="0">
                <a:latin typeface="Cambria"/>
                <a:cs typeface="Cambria"/>
              </a:rPr>
              <a:t>değerlendirme </a:t>
            </a:r>
            <a:r>
              <a:rPr sz="3400" spc="114" dirty="0">
                <a:latin typeface="Cambria"/>
                <a:cs typeface="Cambria"/>
              </a:rPr>
              <a:t>formunu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doldurarak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55" dirty="0">
                <a:latin typeface="Cambria"/>
                <a:cs typeface="Cambria"/>
              </a:rPr>
              <a:t>Proficient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dirty="0">
                <a:latin typeface="Cambria"/>
                <a:cs typeface="Cambria"/>
              </a:rPr>
              <a:t>etiketi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105" dirty="0">
                <a:latin typeface="Cambria"/>
                <a:cs typeface="Cambria"/>
              </a:rPr>
              <a:t>için</a:t>
            </a:r>
            <a:r>
              <a:rPr sz="3400" spc="85" dirty="0">
                <a:latin typeface="Cambria"/>
                <a:cs typeface="Cambria"/>
              </a:rPr>
              <a:t> </a:t>
            </a:r>
            <a:r>
              <a:rPr sz="3400" spc="50" dirty="0">
                <a:latin typeface="Cambria"/>
                <a:cs typeface="Cambria"/>
              </a:rPr>
              <a:t>başvuru</a:t>
            </a:r>
            <a:r>
              <a:rPr sz="3400" spc="80" dirty="0">
                <a:latin typeface="Cambria"/>
                <a:cs typeface="Cambria"/>
              </a:rPr>
              <a:t> </a:t>
            </a:r>
            <a:r>
              <a:rPr sz="3400" spc="35" dirty="0">
                <a:latin typeface="Cambria"/>
                <a:cs typeface="Cambria"/>
              </a:rPr>
              <a:t>yapabilirsiniz</a:t>
            </a:r>
            <a:endParaRPr sz="34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1028705"/>
            <a:ext cx="4343399" cy="20573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894</Words>
  <Application>Microsoft Office PowerPoint</Application>
  <PresentationFormat>Özel</PresentationFormat>
  <Paragraphs>175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Book Antiqua</vt:lpstr>
      <vt:lpstr>Bookman Old Style</vt:lpstr>
      <vt:lpstr>Cambria</vt:lpstr>
      <vt:lpstr>Century Gothic</vt:lpstr>
      <vt:lpstr>Minion Pro</vt:lpstr>
      <vt:lpstr>Tahoma</vt:lpstr>
      <vt:lpstr>Times New Roman</vt:lpstr>
      <vt:lpstr>Verdana</vt:lpstr>
      <vt:lpstr>Office Theme</vt:lpstr>
      <vt:lpstr>STEM OKUL ETİKETİ</vt:lpstr>
      <vt:lpstr>PowerPoint Sunusu</vt:lpstr>
      <vt:lpstr>HAKKINDA</vt:lpstr>
      <vt:lpstr>PowerPoint Sunusu</vt:lpstr>
      <vt:lpstr>Kriterler</vt:lpstr>
      <vt:lpstr>PowerPoint Sunusu</vt:lpstr>
      <vt:lpstr>Etiketler</vt:lpstr>
      <vt:lpstr>PowerPoint Sunusu</vt:lpstr>
      <vt:lpstr>PowerPoint Sunusu</vt:lpstr>
      <vt:lpstr>PowerPoint Sunusu</vt:lpstr>
      <vt:lpstr>PowerPoint Sunusu</vt:lpstr>
      <vt:lpstr>YAYINLAMA KOŞULLARI</vt:lpstr>
      <vt:lpstr>STEM Okul Etiketi Portal Araçları</vt:lpstr>
      <vt:lpstr>Okul Uygulama Kanıtı</vt:lpstr>
      <vt:lpstr>Durum Çalışması</vt:lpstr>
      <vt:lpstr>Anket</vt:lpstr>
      <vt:lpstr>1</vt:lpstr>
      <vt:lpstr>ÖZ DEĞERLENDİRME FORMU</vt:lpstr>
      <vt:lpstr>PowerPoint Sunusu</vt:lpstr>
      <vt:lpstr>Değerlendirme Kriterleri</vt:lpstr>
      <vt:lpstr>STEM Okul Etiketi İyi Uygulamalar</vt:lpstr>
      <vt:lpstr>STEM Okuluna Katılımın En Temel Nedeni Etiket Almak!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OKUL ETİKETİ</dc:title>
  <dc:creator>Esra Kayis</dc:creator>
  <cp:keywords>DAEvIU_Prno,BAEoBfS_6Fw</cp:keywords>
  <cp:lastModifiedBy>hizmetiçi</cp:lastModifiedBy>
  <cp:revision>4</cp:revision>
  <dcterms:created xsi:type="dcterms:W3CDTF">2024-05-04T22:06:07Z</dcterms:created>
  <dcterms:modified xsi:type="dcterms:W3CDTF">2024-08-23T13:22:36Z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2024-05-04T00:00:00Z</vt:filetime>
  </property>
  <property fmtid="{D5CDD505-2E9C-101B-9397-08002B2CF9AE}" pid="5" name="Producer">
    <vt:lpwstr>Canva</vt:lpwstr>
  </property>
</Properties>
</file>